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322" r:id="rId4"/>
    <p:sldId id="258" r:id="rId5"/>
    <p:sldId id="259" r:id="rId6"/>
    <p:sldId id="260" r:id="rId7"/>
    <p:sldId id="302" r:id="rId8"/>
    <p:sldId id="303" r:id="rId9"/>
    <p:sldId id="314" r:id="rId10"/>
    <p:sldId id="264" r:id="rId11"/>
    <p:sldId id="289" r:id="rId12"/>
    <p:sldId id="272" r:id="rId13"/>
    <p:sldId id="268" r:id="rId14"/>
    <p:sldId id="270" r:id="rId15"/>
    <p:sldId id="269" r:id="rId16"/>
    <p:sldId id="310" r:id="rId17"/>
    <p:sldId id="278" r:id="rId18"/>
    <p:sldId id="316" r:id="rId19"/>
    <p:sldId id="321" r:id="rId20"/>
    <p:sldId id="312" r:id="rId21"/>
    <p:sldId id="309" r:id="rId22"/>
    <p:sldId id="326" r:id="rId23"/>
    <p:sldId id="306" r:id="rId24"/>
    <p:sldId id="277" r:id="rId25"/>
    <p:sldId id="290" r:id="rId26"/>
    <p:sldId id="311" r:id="rId27"/>
    <p:sldId id="315" r:id="rId28"/>
    <p:sldId id="323" r:id="rId29"/>
    <p:sldId id="284" r:id="rId30"/>
    <p:sldId id="324" r:id="rId31"/>
    <p:sldId id="325" r:id="rId32"/>
    <p:sldId id="298" r:id="rId33"/>
    <p:sldId id="307" r:id="rId34"/>
    <p:sldId id="327" r:id="rId35"/>
    <p:sldId id="295" r:id="rId36"/>
    <p:sldId id="296" r:id="rId37"/>
    <p:sldId id="319" r:id="rId38"/>
    <p:sldId id="288" r:id="rId39"/>
  </p:sldIdLst>
  <p:sldSz cx="9144000" cy="6858000" type="screen4x3"/>
  <p:notesSz cx="2987675" cy="4816475"/>
  <p:embeddedFontLs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Arial Black" pitchFamily="34" charset="0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лександр Ульянов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66CCFF"/>
  </p:clrMru>
</p:presentationPr>
</file>

<file path=ppt/tableStyles.xml><?xml version="1.0" encoding="utf-8"?>
<a:tblStyleLst xmlns:a="http://schemas.openxmlformats.org/drawingml/2006/main" def="{022AF4E7-C53E-430B-9950-59FD7B07F3FE}">
  <a:tblStyle styleId="{022AF4E7-C53E-430B-9950-59FD7B07F3F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1V>
      <a:tcStyle>
        <a:tcBdr/>
        <a:fill>
          <a:solidFill>
            <a:srgbClr val="CFD7E7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5" autoAdjust="0"/>
    <p:restoredTop sz="96953" autoAdjust="0"/>
  </p:normalViewPr>
  <p:slideViewPr>
    <p:cSldViewPr>
      <p:cViewPr>
        <p:scale>
          <a:sx n="120" d="100"/>
          <a:sy n="120" d="100"/>
        </p:scale>
        <p:origin x="-1482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42450" rIns="42450" bIns="42450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1228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2457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636855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84914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061425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27371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485994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827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1692324" y="1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42450" rIns="42450" bIns="42450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1228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2457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636855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84914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061425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27371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485994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827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42450" rIns="42450" bIns="42450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42450" rIns="42450" bIns="42450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1228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2457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636855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84914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061425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27371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485994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827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42450" rIns="42450" bIns="4245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218" name="Shape 218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10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11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330" name="Shape 330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12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13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308" name="Shape 308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14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95" name="Shape 295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15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16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25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408" name="Shape 408"/>
          <p:cNvSpPr txBox="1">
            <a:spLocks noGrp="1"/>
          </p:cNvSpPr>
          <p:nvPr>
            <p:ph type="sldNum" idx="12"/>
          </p:nvPr>
        </p:nvSpPr>
        <p:spPr>
          <a:xfrm>
            <a:off x="1692324" y="4574815"/>
            <a:ext cx="1294659" cy="240842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17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298769" y="2287826"/>
            <a:ext cx="2390139" cy="2167425"/>
          </a:xfrm>
          <a:prstGeom prst="rect">
            <a:avLst/>
          </a:prstGeom>
          <a:noFill/>
          <a:ln>
            <a:noFill/>
          </a:ln>
        </p:spPr>
        <p:txBody>
          <a:bodyPr lIns="42445" tIns="21217" rIns="42445" bIns="21217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408" name="Shape 408"/>
          <p:cNvSpPr txBox="1">
            <a:spLocks noGrp="1"/>
          </p:cNvSpPr>
          <p:nvPr>
            <p:ph type="sldNum" idx="12"/>
          </p:nvPr>
        </p:nvSpPr>
        <p:spPr>
          <a:xfrm>
            <a:off x="1692325" y="4574815"/>
            <a:ext cx="1294659" cy="240842"/>
          </a:xfrm>
          <a:prstGeom prst="rect">
            <a:avLst/>
          </a:prstGeom>
          <a:noFill/>
          <a:ln>
            <a:noFill/>
          </a:ln>
        </p:spPr>
        <p:txBody>
          <a:bodyPr lIns="42445" tIns="21217" rIns="42445" bIns="21217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18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19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r>
              <a:rPr lang="ru-RU" dirty="0"/>
              <a:t>цвет может не зеленый?: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2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25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408" name="Shape 408"/>
          <p:cNvSpPr txBox="1">
            <a:spLocks noGrp="1"/>
          </p:cNvSpPr>
          <p:nvPr>
            <p:ph type="sldNum" idx="12"/>
          </p:nvPr>
        </p:nvSpPr>
        <p:spPr>
          <a:xfrm>
            <a:off x="1692324" y="4574815"/>
            <a:ext cx="1294659" cy="240842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20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25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408" name="Shape 408"/>
          <p:cNvSpPr txBox="1">
            <a:spLocks noGrp="1"/>
          </p:cNvSpPr>
          <p:nvPr>
            <p:ph type="sldNum" idx="12"/>
          </p:nvPr>
        </p:nvSpPr>
        <p:spPr>
          <a:xfrm>
            <a:off x="1692324" y="4574815"/>
            <a:ext cx="1294659" cy="240842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21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22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23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395" name="Shape 395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24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395" name="Shape 395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25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395" name="Shape 395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26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478" name="Shape 478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27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498" name="Shape 498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28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498" name="Shape 498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29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r>
              <a:rPr lang="ru-RU" dirty="0"/>
              <a:t>цвет может не зеленый?: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3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498" name="Shape 498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30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498" name="Shape 498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31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42450" rIns="42450" bIns="4245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r>
              <a:rPr lang="ru-RU" dirty="0"/>
              <a:t>цвет может не зеленый?: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4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5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6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25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373" name="Shape 373"/>
          <p:cNvSpPr txBox="1">
            <a:spLocks noGrp="1"/>
          </p:cNvSpPr>
          <p:nvPr>
            <p:ph type="sldNum" idx="12"/>
          </p:nvPr>
        </p:nvSpPr>
        <p:spPr>
          <a:xfrm>
            <a:off x="1692324" y="4574815"/>
            <a:ext cx="1294659" cy="240842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7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25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384" name="Shape 384"/>
          <p:cNvSpPr txBox="1">
            <a:spLocks noGrp="1"/>
          </p:cNvSpPr>
          <p:nvPr>
            <p:ph type="sldNum" idx="12"/>
          </p:nvPr>
        </p:nvSpPr>
        <p:spPr>
          <a:xfrm>
            <a:off x="1692324" y="4574815"/>
            <a:ext cx="1294659" cy="240842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8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360363"/>
            <a:ext cx="2409825" cy="18081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298768" y="2287826"/>
            <a:ext cx="2390139" cy="216741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1692324" y="4574816"/>
            <a:ext cx="1294659" cy="240823"/>
          </a:xfrm>
          <a:prstGeom prst="rect">
            <a:avLst/>
          </a:prstGeom>
          <a:noFill/>
          <a:ln>
            <a:noFill/>
          </a:ln>
        </p:spPr>
        <p:txBody>
          <a:bodyPr lIns="42450" tIns="21219" rIns="42450" bIns="21219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9</a:t>
            </a:fld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2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8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22312" y="290671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1" y="1600201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48201" y="1600201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4645026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1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90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90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90" y="5367338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advTm="2000"/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-s82v.r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10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diagnost73.ru/index.php/uslugi/3d-promer-geometrii-kuzova-i-ego-projomov" TargetMode="External"/><Relationship Id="rId3" Type="http://schemas.openxmlformats.org/officeDocument/2006/relationships/hyperlink" Target="http://www.launchrus.ru/products/multibrand-scanners/x-431-pro/" TargetMode="External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hyperlink" Target="http://diagnost73.ru/index.php" TargetMode="External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nezavisimost73.bitrix24.ru/stream/?_gl=1%2A1ocbwww%2A_ga%2AMTMzOTcxNTM4NS4xNjUzNDA5MTM0%2A_ga_5Y8F1JHJ1W%2AMTY1MzQwOTEzMy4xLjEuMTY1MzQwOTE5MS4y%2A_ga_YLDC55MYKM%2AMTY1MzQwOTEzMy4xLjEuMTY1MzQwOTE5MS4y&amp;current_fieldset=SOCSERV#bx-im-go-Mon%20Jul%2004%202022%2008:08:12%20GMT+0400%20(%D0%A1%D0%B0%D0%BC%D0%B0%D1%80%D1%81%D0%BA%D0%BE%D0%B5%20%D1%81%D1%82%D0%B0%D0%BD%D0%B4%D0%B0%D1%80%D1%82%D0%BD%D0%BE%D0%B5%20%D0%B2%D1%80%D0%B5%D0%BC%D1%8F)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hyperlink" Target="http://www.aspector.ru/index.php?categoryID=50" TargetMode="External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10" Type="http://schemas.openxmlformats.org/officeDocument/2006/relationships/image" Target="../media/image86.jpeg"/><Relationship Id="rId4" Type="http://schemas.openxmlformats.org/officeDocument/2006/relationships/image" Target="../media/image50.png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10.png"/><Relationship Id="rId9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10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Relationship Id="rId9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10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2.jpeg"/><Relationship Id="rId18" Type="http://schemas.openxmlformats.org/officeDocument/2006/relationships/image" Target="../media/image127.jpeg"/><Relationship Id="rId3" Type="http://schemas.openxmlformats.org/officeDocument/2006/relationships/image" Target="../media/image112.jpeg"/><Relationship Id="rId21" Type="http://schemas.openxmlformats.org/officeDocument/2006/relationships/image" Target="../media/image130.jpeg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17" Type="http://schemas.openxmlformats.org/officeDocument/2006/relationships/image" Target="../media/image126.jpeg"/><Relationship Id="rId2" Type="http://schemas.openxmlformats.org/officeDocument/2006/relationships/image" Target="../media/image111.jpeg"/><Relationship Id="rId16" Type="http://schemas.openxmlformats.org/officeDocument/2006/relationships/image" Target="../media/image125.jpeg"/><Relationship Id="rId20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11" Type="http://schemas.openxmlformats.org/officeDocument/2006/relationships/image" Target="../media/image120.jpeg"/><Relationship Id="rId24" Type="http://schemas.openxmlformats.org/officeDocument/2006/relationships/image" Target="../media/image10.png"/><Relationship Id="rId5" Type="http://schemas.openxmlformats.org/officeDocument/2006/relationships/image" Target="../media/image114.jpeg"/><Relationship Id="rId15" Type="http://schemas.openxmlformats.org/officeDocument/2006/relationships/image" Target="../media/image124.jpeg"/><Relationship Id="rId23" Type="http://schemas.openxmlformats.org/officeDocument/2006/relationships/image" Target="../media/image132.jpeg"/><Relationship Id="rId10" Type="http://schemas.openxmlformats.org/officeDocument/2006/relationships/image" Target="../media/image119.jpeg"/><Relationship Id="rId19" Type="http://schemas.openxmlformats.org/officeDocument/2006/relationships/image" Target="../media/image128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Relationship Id="rId14" Type="http://schemas.openxmlformats.org/officeDocument/2006/relationships/image" Target="../media/image123.jpeg"/><Relationship Id="rId22" Type="http://schemas.openxmlformats.org/officeDocument/2006/relationships/image" Target="../media/image13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144.jpeg"/><Relationship Id="rId18" Type="http://schemas.openxmlformats.org/officeDocument/2006/relationships/image" Target="../media/image149.jpeg"/><Relationship Id="rId26" Type="http://schemas.openxmlformats.org/officeDocument/2006/relationships/image" Target="../media/image157.jpeg"/><Relationship Id="rId3" Type="http://schemas.openxmlformats.org/officeDocument/2006/relationships/image" Target="../media/image134.jpeg"/><Relationship Id="rId21" Type="http://schemas.openxmlformats.org/officeDocument/2006/relationships/image" Target="../media/image152.jpeg"/><Relationship Id="rId7" Type="http://schemas.openxmlformats.org/officeDocument/2006/relationships/image" Target="../media/image138.jpeg"/><Relationship Id="rId12" Type="http://schemas.openxmlformats.org/officeDocument/2006/relationships/image" Target="../media/image143.jpeg"/><Relationship Id="rId17" Type="http://schemas.openxmlformats.org/officeDocument/2006/relationships/image" Target="../media/image148.jpeg"/><Relationship Id="rId25" Type="http://schemas.openxmlformats.org/officeDocument/2006/relationships/image" Target="../media/image156.jpeg"/><Relationship Id="rId2" Type="http://schemas.openxmlformats.org/officeDocument/2006/relationships/image" Target="../media/image133.jpeg"/><Relationship Id="rId16" Type="http://schemas.openxmlformats.org/officeDocument/2006/relationships/image" Target="../media/image147.jpeg"/><Relationship Id="rId20" Type="http://schemas.openxmlformats.org/officeDocument/2006/relationships/image" Target="../media/image151.jpeg"/><Relationship Id="rId29" Type="http://schemas.openxmlformats.org/officeDocument/2006/relationships/image" Target="../media/image1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11" Type="http://schemas.openxmlformats.org/officeDocument/2006/relationships/image" Target="../media/image142.jpeg"/><Relationship Id="rId24" Type="http://schemas.openxmlformats.org/officeDocument/2006/relationships/image" Target="../media/image155.jpeg"/><Relationship Id="rId5" Type="http://schemas.openxmlformats.org/officeDocument/2006/relationships/image" Target="../media/image136.jpeg"/><Relationship Id="rId15" Type="http://schemas.openxmlformats.org/officeDocument/2006/relationships/image" Target="../media/image146.jpeg"/><Relationship Id="rId23" Type="http://schemas.openxmlformats.org/officeDocument/2006/relationships/image" Target="../media/image154.jpeg"/><Relationship Id="rId28" Type="http://schemas.openxmlformats.org/officeDocument/2006/relationships/image" Target="../media/image159.jpeg"/><Relationship Id="rId10" Type="http://schemas.openxmlformats.org/officeDocument/2006/relationships/image" Target="../media/image141.jpeg"/><Relationship Id="rId19" Type="http://schemas.openxmlformats.org/officeDocument/2006/relationships/image" Target="../media/image150.jpeg"/><Relationship Id="rId31" Type="http://schemas.openxmlformats.org/officeDocument/2006/relationships/image" Target="../media/image10.pn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Relationship Id="rId14" Type="http://schemas.openxmlformats.org/officeDocument/2006/relationships/image" Target="../media/image145.jpeg"/><Relationship Id="rId22" Type="http://schemas.openxmlformats.org/officeDocument/2006/relationships/image" Target="../media/image153.jpeg"/><Relationship Id="rId27" Type="http://schemas.openxmlformats.org/officeDocument/2006/relationships/image" Target="../media/image158.jpeg"/><Relationship Id="rId30" Type="http://schemas.openxmlformats.org/officeDocument/2006/relationships/image" Target="../media/image1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6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rusnekc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hyperlink" Target="https://web.telegram.org/k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10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19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25915" y="462444"/>
            <a:ext cx="83955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МИНИСТЕРСТВО ЮСТИЦИИ РОССИЙСКОЙ ФЕДЕРАЦИИ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СВИДЕТЕЛЬСТВО О РЕГИСТРАЦИИ ОТ 23.01.2014 № 7314050210 АВТОНОМНОЙ НЕКОММЕРЧЕСКОЙ ОРГАНИЗАЦИИ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971600" y="778349"/>
            <a:ext cx="73453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0" algn="ctr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НАЦИОНАЛЬНЫЙ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0" algn="ctr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ЭКСПЕРТНО-КРИМИНАЛИСТИЧЕСКИЙ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0" algn="ctr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ЦЕНТР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0" algn="ctr"/>
              </a:tabLst>
            </a:pPr>
            <a:r>
              <a:rPr lang="ru-RU" sz="18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«СУДЭКС»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1482853" y="1943254"/>
            <a:ext cx="740962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АНО 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НЭКЦ</a:t>
            </a:r>
            <a:r>
              <a:rPr lang="ru-RU" sz="1100" dirty="0" smtClean="0">
                <a:solidFill>
                  <a:schemeClr val="tx1"/>
                </a:solidFill>
                <a:latin typeface="Calibri"/>
                <a:ea typeface="Calibri" pitchFamily="34" charset="0"/>
                <a:cs typeface="Times New Roman" pitchFamily="18" charset="0"/>
              </a:rPr>
              <a:t> «СУДЭКС»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РФ,  432017,  г. Ульяновск,  тел (8422)75-73-45,  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mail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sudekc@rusneks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www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rusnekc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51520" y="2204864"/>
            <a:ext cx="85689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Shape 175" descr="Z:\!ДПР\Маркетинг\Евгений\картинки\юр.на-сайт.jpg"/>
          <p:cNvPicPr preferRelativeResize="0"/>
          <p:nvPr/>
        </p:nvPicPr>
        <p:blipFill rotWithShape="1">
          <a:blip r:embed="rId3" cstate="screen">
            <a:alphaModFix/>
          </a:blip>
          <a:srcRect/>
          <a:stretch/>
        </p:blipFill>
        <p:spPr>
          <a:xfrm>
            <a:off x="72008" y="2348880"/>
            <a:ext cx="4355976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55"/>
          <p:cNvPicPr preferRelativeResize="0"/>
          <p:nvPr/>
        </p:nvPicPr>
        <p:blipFill>
          <a:blip r:embed="rId4" cstate="screen">
            <a:alphaModFix/>
          </a:blip>
          <a:stretch>
            <a:fillRect/>
          </a:stretch>
        </p:blipFill>
        <p:spPr>
          <a:xfrm>
            <a:off x="5102000" y="5220575"/>
            <a:ext cx="4042000" cy="163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14" descr="_будівництво_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11960" y="3645024"/>
            <a:ext cx="2448272" cy="1659846"/>
          </a:xfrm>
          <a:prstGeom prst="rect">
            <a:avLst/>
          </a:prstGeom>
          <a:noFill/>
        </p:spPr>
      </p:pic>
      <p:pic>
        <p:nvPicPr>
          <p:cNvPr id="26" name="Рисунок 25" descr="2018-02-02_10-13-14.png"/>
          <p:cNvPicPr/>
          <p:nvPr/>
        </p:nvPicPr>
        <p:blipFill>
          <a:blip r:embed="rId6">
            <a:lum bright="20000" contrast="30000"/>
          </a:blip>
          <a:stretch>
            <a:fillRect/>
          </a:stretch>
        </p:blipFill>
        <p:spPr>
          <a:xfrm>
            <a:off x="6948264" y="2348880"/>
            <a:ext cx="1969523" cy="1392828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screen">
            <a:lum bright="10000"/>
          </a:blip>
          <a:srcRect/>
          <a:stretch>
            <a:fillRect/>
          </a:stretch>
        </p:blipFill>
        <p:spPr bwMode="auto">
          <a:xfrm>
            <a:off x="4499993" y="2332892"/>
            <a:ext cx="1584176" cy="125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Shape 365" descr="Картинки по запросу товароведческая экспертиза"/>
          <p:cNvPicPr preferRelativeResize="0"/>
          <p:nvPr/>
        </p:nvPicPr>
        <p:blipFill rotWithShape="1">
          <a:blip r:embed="rId8" cstate="screen">
            <a:alphaModFix/>
          </a:blip>
          <a:srcRect/>
          <a:stretch/>
        </p:blipFill>
        <p:spPr>
          <a:xfrm>
            <a:off x="6876256" y="3717032"/>
            <a:ext cx="1728192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manager_nekc\Downloads\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528" y="980728"/>
            <a:ext cx="1036584" cy="1152128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10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5868144" y="2420888"/>
            <a:ext cx="3275856" cy="3600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330200" lvl="0">
              <a:buClr>
                <a:schemeClr val="dk1"/>
              </a:buClr>
              <a:buSzPct val="25000"/>
            </a:pPr>
            <a:r>
              <a:rPr lang="ru-RU" sz="1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27.1. Исследование объектов землеустройства, в том числе с определением их границ на местности</a:t>
            </a:r>
            <a:endParaRPr lang="ru-RU" sz="1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Shape 224"/>
          <p:cNvSpPr txBox="1"/>
          <p:nvPr/>
        </p:nvSpPr>
        <p:spPr>
          <a:xfrm>
            <a:off x="5759623" y="6309320"/>
            <a:ext cx="3852937" cy="5040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330200" lvl="0">
              <a:buClr>
                <a:schemeClr val="dk1"/>
              </a:buClr>
              <a:buSzPct val="25000"/>
            </a:pPr>
            <a:r>
              <a:rPr lang="ru-RU" sz="1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16.6. Экспертиза  зданий, поврежденных заливом (пожаром) с целью определения стоимости их восстановительного  ремонта</a:t>
            </a:r>
            <a:endParaRPr lang="ru-RU" sz="1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x="2987824" y="4221088"/>
            <a:ext cx="3203847" cy="5040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330200" lvl="0">
              <a:buClr>
                <a:schemeClr val="dk1"/>
              </a:buClr>
              <a:buSzPct val="25000"/>
            </a:pPr>
            <a:r>
              <a:rPr lang="ru-RU" sz="1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16.2. Исследование обстоятельств несчастного случая в строительстве с целью установления его причин и  т.д.</a:t>
            </a:r>
            <a:endParaRPr lang="ru-RU" sz="1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0" y="2420888"/>
            <a:ext cx="3059832" cy="288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Сметы, </a:t>
            </a:r>
            <a:r>
              <a:rPr lang="ru-RU" sz="10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экспертиза сметной </a:t>
            </a:r>
            <a:r>
              <a:rPr lang="ru-RU" sz="1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документации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2987824" y="2420888"/>
            <a:ext cx="2880320" cy="2880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10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Экспертиза методами </a:t>
            </a:r>
            <a:r>
              <a:rPr lang="ru-RU" sz="10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тепловизионного</a:t>
            </a:r>
            <a:r>
              <a:rPr lang="ru-RU" sz="1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0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контроля </a:t>
            </a:r>
            <a:endParaRPr lang="ru-RU" sz="10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8" name="Shape 228"/>
          <p:cNvSpPr txBox="1"/>
          <p:nvPr/>
        </p:nvSpPr>
        <p:spPr>
          <a:xfrm>
            <a:off x="5796136" y="4221088"/>
            <a:ext cx="3528392" cy="5040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330200" lvl="0">
              <a:buClr>
                <a:schemeClr val="dk1"/>
              </a:buClr>
              <a:buSzPct val="25000"/>
            </a:pPr>
            <a:r>
              <a:rPr lang="ru-RU" sz="1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16.3. Исследование домовладения с целью установления возможности их реального раздела между  собственниками</a:t>
            </a:r>
            <a:endParaRPr lang="ru-RU" sz="1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Shape 229"/>
          <p:cNvSpPr txBox="1"/>
          <p:nvPr/>
        </p:nvSpPr>
        <p:spPr>
          <a:xfrm>
            <a:off x="0" y="6309320"/>
            <a:ext cx="3203849" cy="5040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330200" lvl="0">
              <a:buClr>
                <a:schemeClr val="dk1"/>
              </a:buClr>
              <a:buSzPct val="25000"/>
            </a:pPr>
            <a:r>
              <a:rPr lang="ru-RU" sz="1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16.4. Исследование проектной документации, строительных объектов в целях установления их соответствия требованиям специальных правил</a:t>
            </a:r>
            <a:endParaRPr lang="ru-RU" sz="1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0" name="Shape 230" descr="http://www.pnzstroi.ru/sites/default/img/zemleustroitelnye-raboty66.jpg"/>
          <p:cNvPicPr preferRelativeResize="0"/>
          <p:nvPr/>
        </p:nvPicPr>
        <p:blipFill rotWithShape="1">
          <a:blip r:embed="rId3" cstate="screen">
            <a:alphaModFix/>
          </a:blip>
          <a:srcRect/>
          <a:stretch/>
        </p:blipFill>
        <p:spPr>
          <a:xfrm>
            <a:off x="5940152" y="1268760"/>
            <a:ext cx="3024336" cy="1171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 descr="http://www.akvatruboplast.ru/site/assets/2016/07/obsledovanie2.jpg"/>
          <p:cNvPicPr preferRelativeResize="0"/>
          <p:nvPr/>
        </p:nvPicPr>
        <p:blipFill rotWithShape="1">
          <a:blip r:embed="rId4" cstate="screen">
            <a:alphaModFix/>
          </a:blip>
          <a:srcRect/>
          <a:stretch/>
        </p:blipFill>
        <p:spPr>
          <a:xfrm>
            <a:off x="107504" y="2780928"/>
            <a:ext cx="2736304" cy="145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 descr="http://www.stroysa.com/uploads/thumb/6c7f638c80911ad1b563112853b89d06_thumb_644_346.jpg"/>
          <p:cNvPicPr preferRelativeResize="0"/>
          <p:nvPr/>
        </p:nvPicPr>
        <p:blipFill rotWithShape="1">
          <a:blip r:embed="rId5" cstate="screen">
            <a:alphaModFix/>
          </a:blip>
          <a:srcRect/>
          <a:stretch/>
        </p:blipFill>
        <p:spPr>
          <a:xfrm>
            <a:off x="3059832" y="4771210"/>
            <a:ext cx="2664296" cy="153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 descr="http://vsedlyastroiki.ru/pictures/content/2016_10/40832_large.jpg"/>
          <p:cNvPicPr preferRelativeResize="0"/>
          <p:nvPr/>
        </p:nvPicPr>
        <p:blipFill rotWithShape="1">
          <a:blip r:embed="rId6" cstate="screen">
            <a:alphaModFix/>
          </a:blip>
          <a:srcRect/>
          <a:stretch/>
        </p:blipFill>
        <p:spPr>
          <a:xfrm>
            <a:off x="107504" y="1268760"/>
            <a:ext cx="2736304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 descr="https://im0-tub-ru.yandex.net/i?id=9343688f6cfee6a43815414e5268d4f1&amp;n=33&amp;h=166&amp;w=480"/>
          <p:cNvPicPr preferRelativeResize="0"/>
          <p:nvPr/>
        </p:nvPicPr>
        <p:blipFill rotWithShape="1">
          <a:blip r:embed="rId7" cstate="screen">
            <a:alphaModFix/>
          </a:blip>
          <a:srcRect/>
          <a:stretch/>
        </p:blipFill>
        <p:spPr>
          <a:xfrm>
            <a:off x="3059833" y="1268760"/>
            <a:ext cx="26642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 descr="http://armtorg.ru/images/news/07122012/7.jpg"/>
          <p:cNvPicPr preferRelativeResize="0"/>
          <p:nvPr/>
        </p:nvPicPr>
        <p:blipFill rotWithShape="1">
          <a:blip r:embed="rId8" cstate="screen">
            <a:alphaModFix/>
          </a:blip>
          <a:srcRect/>
          <a:stretch/>
        </p:blipFill>
        <p:spPr>
          <a:xfrm>
            <a:off x="3059832" y="2780928"/>
            <a:ext cx="2664296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/>
          <p:nvPr/>
        </p:nvSpPr>
        <p:spPr>
          <a:xfrm>
            <a:off x="2987824" y="6309320"/>
            <a:ext cx="3384376" cy="5760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330200" lvl="0">
              <a:buClr>
                <a:schemeClr val="dk1"/>
              </a:buClr>
              <a:buSzPct val="25000"/>
            </a:pPr>
            <a:r>
              <a:rPr lang="ru-RU" sz="1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16.5.Экспертиза  целью установления объема, качества и стоимости  выполненных работ, использованных материалов</a:t>
            </a:r>
            <a:endParaRPr lang="ru-RU" sz="1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0" y="4221088"/>
            <a:ext cx="3131840" cy="5040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330200" lvl="0">
              <a:buClr>
                <a:schemeClr val="dk1"/>
              </a:buClr>
              <a:buSzPct val="25000"/>
            </a:pPr>
            <a:r>
              <a:rPr lang="ru-RU" sz="1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16.1. Исследование строительных объектов и территории, функционально связанной с ними, в том  числе с целью проведения их оценки</a:t>
            </a:r>
            <a:endParaRPr lang="ru-RU" sz="1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9" name="Shape 239" descr="Картинки по запросу проектирование обои"/>
          <p:cNvPicPr preferRelativeResize="0"/>
          <p:nvPr/>
        </p:nvPicPr>
        <p:blipFill rotWithShape="1">
          <a:blip r:embed="rId9" cstate="screen">
            <a:alphaModFix/>
          </a:blip>
          <a:srcRect/>
          <a:stretch/>
        </p:blipFill>
        <p:spPr>
          <a:xfrm>
            <a:off x="0" y="4725145"/>
            <a:ext cx="2915816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Заголовок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8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Лаборатория</a:t>
            </a:r>
            <a:r>
              <a:rPr kumimoji="0" lang="ru-RU" sz="28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строительно-технических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 землеустроительных экспертиз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" name="Picture 3" descr="C:\Users\Lena\Desktop\cordless-inspection-camera-gic-120-c-110614.pn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868144" y="4760960"/>
            <a:ext cx="3096344" cy="1556266"/>
          </a:xfrm>
          <a:prstGeom prst="rect">
            <a:avLst/>
          </a:prstGeom>
          <a:noFill/>
        </p:spPr>
      </p:pic>
      <p:pic>
        <p:nvPicPr>
          <p:cNvPr id="31" name="Shape 364" descr="Картинки по запросу строительнотехническая экспертиза"/>
          <p:cNvPicPr preferRelativeResize="0"/>
          <p:nvPr/>
        </p:nvPicPr>
        <p:blipFill rotWithShape="1">
          <a:blip r:embed="rId11" cstate="screen">
            <a:alphaModFix/>
          </a:blip>
          <a:srcRect/>
          <a:stretch/>
        </p:blipFill>
        <p:spPr>
          <a:xfrm>
            <a:off x="5935540" y="2780928"/>
            <a:ext cx="3028948" cy="144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 descr="C:\Users\manager_nekc\Downloads\png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0" y="1196752"/>
            <a:ext cx="7164288" cy="566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ru-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1" i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ВАЖНО! </a:t>
            </a:r>
            <a:r>
              <a:rPr lang="ru-RU" sz="1400" i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На основании статьи 252 Гражданского кодекса Российской Федерации любой участник долевой  собственности может потребовать выделения его доли из общего имущества. Этот вопрос можно решить путем обоюдного согласия или же через суд.</a:t>
            </a:r>
            <a:endParaRPr 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endParaRPr lang="ru-RU" sz="2000" b="1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ru-RU" sz="2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Основные задачи землеустроительной экспертизы: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endParaRPr lang="ru-RU" sz="2000" b="1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just">
              <a:spcBef>
                <a:spcPts val="0"/>
              </a:spcBef>
              <a:buFont typeface="Times New Roman"/>
              <a:buChar char="●"/>
            </a:pPr>
            <a:r>
              <a:rPr lang="ru-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Экспертиза, анализ и исследование землеустроительной документации.</a:t>
            </a:r>
          </a:p>
          <a:p>
            <a:pPr marL="457200" lvl="0" indent="-228600" algn="just">
              <a:spcBef>
                <a:spcPts val="0"/>
              </a:spcBef>
              <a:buFont typeface="Times New Roman"/>
              <a:buChar char="●"/>
            </a:pPr>
            <a:r>
              <a:rPr lang="ru-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Установление площадей спорных земельных участков.</a:t>
            </a:r>
          </a:p>
          <a:p>
            <a:pPr marL="457200" lvl="0" indent="-228600" algn="just">
              <a:spcBef>
                <a:spcPts val="0"/>
              </a:spcBef>
              <a:buFont typeface="Times New Roman"/>
              <a:buChar char="●"/>
            </a:pPr>
            <a:r>
              <a:rPr lang="ru-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Раздел спорного участка земли между двумя или большим числом сособственников.</a:t>
            </a:r>
          </a:p>
          <a:p>
            <a:pPr marL="457200" lvl="0" indent="-228600" algn="just">
              <a:spcBef>
                <a:spcPts val="0"/>
              </a:spcBef>
              <a:buFont typeface="Times New Roman"/>
              <a:buChar char="●"/>
            </a:pPr>
            <a:r>
              <a:rPr lang="ru-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Установление порядка пользования спорным земельным участком, в том числе и с установлением сервитута.</a:t>
            </a:r>
          </a:p>
          <a:p>
            <a:pPr marL="457200" lvl="0" indent="-228600" algn="just">
              <a:spcBef>
                <a:spcPts val="0"/>
              </a:spcBef>
              <a:buFont typeface="Times New Roman"/>
              <a:buChar char="●"/>
            </a:pPr>
            <a:r>
              <a:rPr lang="ru-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Установление соответствия строения (сооружения), находящегося на Вашей и соседней территории требованиям технических регламентов, актуальной нормативно-технической документации в строительстве, планировке городских и сельских поселений в части расположения относительно границ соседнего земельного участка.</a:t>
            </a: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11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7" name="Picture 3" descr="C:\Users\Lena\Desktop\35.G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25034" y="1124744"/>
            <a:ext cx="2418967" cy="1944216"/>
          </a:xfrm>
          <a:prstGeom prst="rect">
            <a:avLst/>
          </a:prstGeom>
          <a:noFill/>
        </p:spPr>
      </p:pic>
      <p:sp>
        <p:nvSpPr>
          <p:cNvPr id="12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Лаборатория</a:t>
            </a:r>
            <a:r>
              <a:rPr kumimoji="0" lang="ru-RU" sz="28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строительно-технических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 землеустроительных экспертиз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Picture 2" descr="C:\Users\manager_nekc\Downloads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2627784" y="1268750"/>
            <a:ext cx="6516216" cy="54006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52070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Лаборатория выполняет</a:t>
            </a:r>
            <a:r>
              <a:rPr lang="ru-RU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533400" marR="5207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Определение качества выполненных работ</a:t>
            </a:r>
          </a:p>
          <a:p>
            <a:pPr marL="533400" marR="5207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Определение стоимости устранения выявленных дефектов</a:t>
            </a:r>
          </a:p>
          <a:p>
            <a:pPr marL="533400" marR="5207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Определение стоимости выполненных строительных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</a:t>
            </a:r>
            <a:endParaRPr lang="ru-RU"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3400" marR="5207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Соответствие строительных норм и правил</a:t>
            </a:r>
          </a:p>
          <a:p>
            <a:pPr marL="533400" marR="8636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Раздел домовладений</a:t>
            </a:r>
          </a:p>
          <a:p>
            <a:pPr marL="533400" marR="0" lvl="0" indent="-2667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Экспертиза инженерных коммуникаций</a:t>
            </a:r>
          </a:p>
          <a:p>
            <a:pPr marL="533400" marR="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Char char="•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Экспертиза капитальности (не капитальности) зданий</a:t>
            </a:r>
          </a:p>
          <a:p>
            <a:pPr marL="533400" marR="5207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Экспертиза качества ремонта в квартире</a:t>
            </a:r>
          </a:p>
          <a:p>
            <a:pPr marL="533400" marR="5207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Экспертиза многоквартирных жилых домов</a:t>
            </a:r>
          </a:p>
          <a:p>
            <a:pPr marL="533400" marR="5207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Экспертиза оконных проемов</a:t>
            </a:r>
          </a:p>
          <a:p>
            <a:pPr marL="533400" marR="5207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Экспертиза перепланировки/реконструкции</a:t>
            </a:r>
          </a:p>
          <a:p>
            <a:pPr marL="533400" marR="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Экспертиза проектной документации</a:t>
            </a:r>
          </a:p>
          <a:p>
            <a:pPr marL="533400" marR="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Экспертиза смет, сметной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документации</a:t>
            </a:r>
          </a:p>
          <a:p>
            <a:pPr marL="533400" marR="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ru-RU" sz="14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4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400" i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ВАЖНО</a:t>
            </a:r>
            <a:r>
              <a:rPr lang="ru-RU" sz="1400" i="1" dirty="0">
                <a:latin typeface="Times New Roman"/>
                <a:ea typeface="Times New Roman"/>
                <a:cs typeface="Times New Roman"/>
                <a:sym typeface="Times New Roman"/>
              </a:rPr>
              <a:t>! </a:t>
            </a:r>
            <a:r>
              <a:rPr lang="ru-RU" sz="1400" b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Специалисты нашей компании имеют необходимый опыт, сертификаты, допуски для проведения соответствующих видов исследований и состоят в </a:t>
            </a:r>
            <a:r>
              <a:rPr lang="ru-RU" sz="1400" b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саморегулируемых</a:t>
            </a:r>
            <a:r>
              <a:rPr lang="ru-RU" sz="1400" b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организациях (СРО).</a:t>
            </a:r>
          </a:p>
        </p:txBody>
      </p:sp>
      <p:sp>
        <p:nvSpPr>
          <p:cNvPr id="334" name="Shape 334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12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Лаборатория</a:t>
            </a:r>
            <a:r>
              <a:rPr kumimoji="0" lang="ru-RU" sz="28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строительно-технических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 землеустроительных экспертиз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962" name="Рисунок 16" descr="obsl_3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700807"/>
            <a:ext cx="2987824" cy="3932265"/>
          </a:xfrm>
          <a:prstGeom prst="rect">
            <a:avLst/>
          </a:prstGeom>
          <a:noFill/>
        </p:spPr>
      </p:pic>
      <p:pic>
        <p:nvPicPr>
          <p:cNvPr id="7" name="Picture 2" descr="C:\Users\manager_nekc\Downloads\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2339752" y="1196752"/>
            <a:ext cx="6804248" cy="566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533400" lvl="0" indent="457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Экспертиза проектно-сметной  документации</a:t>
            </a:r>
            <a:endParaRPr lang="ru-RU" sz="18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5334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53340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Услуги эксперта для составления сметной документации на строительство, ремонт и анализ строительных смет необходимы в следующих случаях:</a:t>
            </a:r>
          </a:p>
          <a:p>
            <a:pPr marL="0" marR="5334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55600" marR="533400" lvl="0" indent="-2667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составление строительных смет, оптимальных по стоимости, если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 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подрядчик или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заказчик.</a:t>
            </a:r>
            <a:endParaRPr lang="ru-RU"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55600" marR="533400" lvl="0" indent="-2667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составление сметной документации на строительство, реконструкцию или ремонт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объектов. </a:t>
            </a:r>
            <a:endParaRPr lang="ru-RU"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55600" marR="533400" lvl="0" indent="-2667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проверки правильности применения расценок, коэффициентов - экспертиза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смет.</a:t>
            </a:r>
            <a:endParaRPr lang="ru-RU"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55600" marR="533400" lvl="0" indent="-2667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сверке 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объемов работ по сметам с реально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выполненными.</a:t>
            </a:r>
            <a:endParaRPr lang="ru-RU"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55600" marR="533400" lvl="0" indent="-2667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проверке 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объемов строительных смет по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проекту.</a:t>
            </a:r>
            <a:endParaRPr lang="ru-RU"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55600" marR="533400" lvl="0" indent="-2667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определении размера нанесенного ущерба в результате действий третьих лиц.</a:t>
            </a:r>
          </a:p>
          <a:p>
            <a:pPr marL="0" marR="54610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400" b="1" i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ВАЖНО</a:t>
            </a:r>
            <a:r>
              <a:rPr lang="ru-RU" sz="1400" b="1" i="1" dirty="0"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r>
              <a:rPr lang="ru-RU" sz="14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400" b="1" dirty="0">
                <a:latin typeface="Times New Roman"/>
                <a:ea typeface="Times New Roman"/>
                <a:cs typeface="Times New Roman"/>
                <a:sym typeface="Times New Roman"/>
              </a:rPr>
              <a:t>Проверка сметной документации для бюджетных учреждений любого 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уровня </a:t>
            </a:r>
            <a:r>
              <a:rPr lang="ru-RU" sz="1400" b="1" dirty="0">
                <a:latin typeface="Times New Roman"/>
                <a:ea typeface="Times New Roman"/>
                <a:cs typeface="Times New Roman"/>
                <a:sym typeface="Times New Roman"/>
              </a:rPr>
              <a:t>должна выполняться компанией, имеющей 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аккредитацию </a:t>
            </a:r>
            <a:r>
              <a:rPr lang="ru-RU" sz="1400" b="1" dirty="0">
                <a:latin typeface="Times New Roman"/>
                <a:ea typeface="Times New Roman"/>
                <a:cs typeface="Times New Roman"/>
                <a:sym typeface="Times New Roman"/>
              </a:rPr>
              <a:t>на экспертизу проектной документации, выданную Министерством регионального развития РФ.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13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Лаборатория</a:t>
            </a:r>
            <a:r>
              <a:rPr kumimoji="0" lang="ru-RU" sz="28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строительно-технических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 землеустроительных экспертиз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Shape 550"/>
          <p:cNvPicPr preferRelativeResize="0"/>
          <p:nvPr/>
        </p:nvPicPr>
        <p:blipFill>
          <a:blip r:embed="rId3" cstate="screen">
            <a:alphaModFix/>
          </a:blip>
          <a:srcRect l="5666" t="9431" r="3425" b="8833"/>
          <a:stretch>
            <a:fillRect/>
          </a:stretch>
        </p:blipFill>
        <p:spPr>
          <a:xfrm>
            <a:off x="0" y="2564904"/>
            <a:ext cx="2339752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manager_nekc\Downloads\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395535" y="1268745"/>
            <a:ext cx="8352929" cy="3816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520700" lvl="0" indent="457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«Лаборатория </a:t>
            </a:r>
            <a:r>
              <a:rPr lang="ru-RU" sz="24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имеет возможности производства экспертиз  промышленной безопасности»</a:t>
            </a:r>
            <a:r>
              <a:rPr lang="ru-RU" sz="18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marL="0" marR="520700" lvl="0" indent="457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-RU"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marR="5207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Экспертиза 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промышленных зданий и сооружений на производственных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объектах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ru-RU"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marR="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Аудит системы управления промышленной безопасности и технический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аудит.</a:t>
            </a:r>
            <a:endParaRPr lang="ru-RU"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marR="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Экспертиза 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промышленной безопасности проектной документации нефтегазовых, химических,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нефтехимических 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нефтегазоперерабатывающих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производств.</a:t>
            </a:r>
            <a:endParaRPr lang="ru-RU"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marR="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Экспертиза промышленной безопасности на объектах систем газораспределения и </a:t>
            </a:r>
            <a:r>
              <a:rPr lang="ru-RU" sz="16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газопотребления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ru-RU"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marR="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Экспертиза промышленной безопасности объектов железнодорожного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транспорта.</a:t>
            </a:r>
            <a:endParaRPr lang="ru-RU"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marR="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Экспертиза промышленной безопасности трубопроводов и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оборудования.</a:t>
            </a:r>
            <a:endParaRPr lang="ru-RU"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marR="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Инженерно-геофизические  исследования подземных сооружений и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коммуникаций.</a:t>
            </a:r>
            <a:endParaRPr lang="ru-RU"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marR="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14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Лаборатория</a:t>
            </a:r>
            <a:r>
              <a:rPr kumimoji="0" lang="ru-RU" sz="28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строительно-технических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 землеустроительных экспертиз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" name="Shape 351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504056" y="5085184"/>
            <a:ext cx="3419872" cy="1772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4" descr="_будівництво_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36096" y="5013176"/>
            <a:ext cx="2721114" cy="1844824"/>
          </a:xfrm>
          <a:prstGeom prst="rect">
            <a:avLst/>
          </a:prstGeom>
          <a:noFill/>
        </p:spPr>
      </p:pic>
      <p:pic>
        <p:nvPicPr>
          <p:cNvPr id="13" name="Рисунок 14" descr="_будівництво_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08104" y="5013176"/>
            <a:ext cx="2721114" cy="1844824"/>
          </a:xfrm>
          <a:prstGeom prst="rect">
            <a:avLst/>
          </a:prstGeom>
          <a:noFill/>
        </p:spPr>
      </p:pic>
      <p:pic>
        <p:nvPicPr>
          <p:cNvPr id="14" name="Picture 2" descr="C:\Users\manager_nekc\Downloads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2987824" y="1268748"/>
            <a:ext cx="6156176" cy="55892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endParaRPr lang="ru-RU" sz="14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indent="-34290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ru-RU" sz="15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Одно из  уникальных </a:t>
            </a:r>
            <a:r>
              <a:rPr lang="ru-RU" sz="15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оборудований нашей лаборатории:</a:t>
            </a:r>
          </a:p>
          <a:p>
            <a:pPr marL="342900" marR="0" lvl="0" indent="-342900" algn="ctr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None/>
            </a:pPr>
            <a:r>
              <a:rPr lang="ru-RU" sz="20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Тепловизор</a:t>
            </a:r>
            <a:r>
              <a:rPr lang="ru-RU" sz="20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Testo-885-2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None/>
            </a:pPr>
            <a:endParaRPr lang="ru-RU" sz="14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200" b="1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Области </a:t>
            </a:r>
            <a:r>
              <a:rPr lang="ru-RU" sz="1200" b="1" i="0" u="sng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применения:</a:t>
            </a:r>
            <a:endParaRPr lang="ru-RU" sz="1200" b="1" i="0" u="sng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Char char="•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машиностроении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Char char="•"/>
            </a:pPr>
            <a:r>
              <a:rPr lang="ru-RU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микроэлектронике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Char char="•"/>
            </a:pPr>
            <a:r>
              <a:rPr lang="ru-RU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пищевой промышленности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Char char="•"/>
            </a:pPr>
            <a:r>
              <a:rPr lang="ru-RU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строительстве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Char char="•"/>
            </a:pPr>
            <a:r>
              <a:rPr lang="ru-RU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энергетике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Char char="•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нефтегазового комплекса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Char char="•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охраны и безопасности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Char char="•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строительства дорог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Char char="•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судостроения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Times New Roman"/>
              <a:buChar char="•"/>
            </a:pPr>
            <a:r>
              <a:rPr lang="ru-RU" sz="12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энергоснабжения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0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520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8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Тепловизор</a:t>
            </a:r>
            <a:r>
              <a:rPr lang="ru-RU" sz="1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поможет выявить Вам: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ru-RU" sz="12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недостаточное утепление строительных конструкций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ru-RU" sz="12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дефекты </a:t>
            </a:r>
            <a:r>
              <a:rPr lang="ru-RU" sz="12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кирпичной кладки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ru-RU" sz="12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нарушения в швах и стыках между сборными конструкциями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ru-RU" sz="12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дефекты </a:t>
            </a:r>
            <a:r>
              <a:rPr lang="ru-RU" sz="12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перекрытий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ru-RU" sz="12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утечки </a:t>
            </a:r>
            <a:r>
              <a:rPr lang="ru-RU" sz="12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тепла через окна и остекленные участки зданий в результате плохого монтажа или производственных дефектов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2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утечки </a:t>
            </a:r>
            <a:r>
              <a:rPr lang="ru-RU" sz="12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тепла через системы вентиляции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15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Shape 303" descr="C:\Users\Lena\Desktop\teplovizor-testo-885.png"/>
          <p:cNvPicPr preferRelativeResize="0"/>
          <p:nvPr/>
        </p:nvPicPr>
        <p:blipFill rotWithShape="1">
          <a:blip r:embed="rId3" cstate="screen">
            <a:alphaModFix/>
          </a:blip>
          <a:srcRect/>
          <a:stretch/>
        </p:blipFill>
        <p:spPr>
          <a:xfrm>
            <a:off x="5364088" y="2348880"/>
            <a:ext cx="3440009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 descr="5.JPG"/>
          <p:cNvPicPr preferRelativeResize="0"/>
          <p:nvPr/>
        </p:nvPicPr>
        <p:blipFill>
          <a:blip r:embed="rId4" cstate="screen">
            <a:alphaModFix/>
          </a:blip>
          <a:stretch>
            <a:fillRect/>
          </a:stretch>
        </p:blipFill>
        <p:spPr>
          <a:xfrm>
            <a:off x="0" y="1196752"/>
            <a:ext cx="2915816" cy="5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338" descr="bigstock__d_red_exclamation_mark_on_whi_18984152-1.jpg"/>
          <p:cNvPicPr preferRelativeResize="0"/>
          <p:nvPr/>
        </p:nvPicPr>
        <p:blipFill>
          <a:blip r:embed="rId5" cstate="screen">
            <a:alphaModFix/>
          </a:blip>
          <a:stretch>
            <a:fillRect/>
          </a:stretch>
        </p:blipFill>
        <p:spPr>
          <a:xfrm>
            <a:off x="8572496" y="1844824"/>
            <a:ext cx="571504" cy="7858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Лаборатория</a:t>
            </a:r>
            <a:r>
              <a:rPr kumimoji="0" lang="ru-RU" sz="28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строительно-технических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 землеустроительных экспертиз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Picture 2" descr="C:\Users\manager_nekc\Downloads\pn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16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2555776" y="1700808"/>
            <a:ext cx="6588224" cy="28803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ru-RU" sz="1200" b="1" dirty="0" smtClean="0"/>
          </a:p>
          <a:p>
            <a:r>
              <a:rPr lang="ru-RU" sz="1200" b="1" dirty="0" smtClean="0"/>
              <a:t>Эксперт-криминалист, сертифицированный судебный эксперт: </a:t>
            </a:r>
          </a:p>
          <a:p>
            <a:endParaRPr lang="ru-RU" sz="1200" dirty="0" smtClean="0"/>
          </a:p>
          <a:p>
            <a:r>
              <a:rPr lang="ru-RU" sz="1200" dirty="0" smtClean="0"/>
              <a:t>1.1.</a:t>
            </a:r>
            <a:r>
              <a:rPr lang="ru-RU" sz="1200" i="1" dirty="0" smtClean="0"/>
              <a:t>«Исследование почерка и подписей»</a:t>
            </a:r>
            <a:endParaRPr lang="ru-RU" sz="1200" dirty="0" smtClean="0"/>
          </a:p>
          <a:p>
            <a:r>
              <a:rPr lang="ru-RU" sz="1200" dirty="0" smtClean="0"/>
              <a:t>3.1.</a:t>
            </a:r>
            <a:r>
              <a:rPr lang="ru-RU" sz="1200" i="1" dirty="0" smtClean="0"/>
              <a:t>«Исследование реквизитов документов»</a:t>
            </a:r>
            <a:endParaRPr lang="ru-RU" sz="1200" dirty="0" smtClean="0"/>
          </a:p>
          <a:p>
            <a:r>
              <a:rPr lang="ru-RU" sz="1200" dirty="0" smtClean="0"/>
              <a:t>5.1.</a:t>
            </a:r>
            <a:r>
              <a:rPr lang="ru-RU" sz="1200" i="1" dirty="0" smtClean="0"/>
              <a:t>«Идентификация человека по фотографическим изображениям»</a:t>
            </a:r>
            <a:endParaRPr lang="ru-RU" sz="1200" dirty="0" smtClean="0"/>
          </a:p>
          <a:p>
            <a:r>
              <a:rPr lang="ru-RU" sz="1200" dirty="0" smtClean="0"/>
              <a:t>6.1.</a:t>
            </a:r>
            <a:r>
              <a:rPr lang="ru-RU" sz="1200" i="1" dirty="0" smtClean="0"/>
              <a:t>«Исследование следов человека и животных»</a:t>
            </a:r>
            <a:endParaRPr lang="ru-RU" sz="1200" dirty="0" smtClean="0"/>
          </a:p>
          <a:p>
            <a:r>
              <a:rPr lang="ru-RU" sz="1200" dirty="0" smtClean="0"/>
              <a:t>6.2.</a:t>
            </a:r>
            <a:r>
              <a:rPr lang="ru-RU" sz="1200" i="1" dirty="0" smtClean="0"/>
              <a:t>«Исследование следов орудий, инструментов, механизмов, транспортных средств (</a:t>
            </a:r>
            <a:r>
              <a:rPr lang="ru-RU" sz="1200" i="1" dirty="0" err="1" smtClean="0"/>
              <a:t>транспортно-трасологическая</a:t>
            </a:r>
            <a:r>
              <a:rPr lang="ru-RU" sz="1200" i="1" dirty="0" smtClean="0"/>
              <a:t> идентификация)»</a:t>
            </a:r>
            <a:endParaRPr lang="ru-RU" sz="1200" dirty="0" smtClean="0"/>
          </a:p>
          <a:p>
            <a:r>
              <a:rPr lang="ru-RU" sz="1200" dirty="0" smtClean="0"/>
              <a:t>8.1.</a:t>
            </a:r>
            <a:r>
              <a:rPr lang="ru-RU" sz="1200" i="1" dirty="0" smtClean="0"/>
              <a:t>«Исследование огнестрельного оружия и патронов к нему»</a:t>
            </a:r>
            <a:endParaRPr lang="ru-RU" sz="1200" dirty="0" smtClean="0"/>
          </a:p>
          <a:p>
            <a:r>
              <a:rPr lang="ru-RU" sz="1200" dirty="0" smtClean="0"/>
              <a:t>8.2.</a:t>
            </a:r>
            <a:r>
              <a:rPr lang="ru-RU" sz="1200" i="1" dirty="0" smtClean="0"/>
              <a:t>«Исследование следов и обстоятельств выстрела»</a:t>
            </a:r>
          </a:p>
          <a:p>
            <a:r>
              <a:rPr lang="ru-RU" sz="1200" i="1" dirty="0" smtClean="0"/>
              <a:t>8.3 «Исследование холодного и метательного оружия»</a:t>
            </a:r>
            <a:endParaRPr lang="ru-RU" sz="1200" dirty="0" smtClean="0"/>
          </a:p>
          <a:p>
            <a:endParaRPr lang="ru-RU" sz="1200" dirty="0" smtClean="0"/>
          </a:p>
        </p:txBody>
      </p:sp>
      <p:sp>
        <p:nvSpPr>
          <p:cNvPr id="28" name="Shape 172"/>
          <p:cNvSpPr txBox="1"/>
          <p:nvPr/>
        </p:nvSpPr>
        <p:spPr>
          <a:xfrm>
            <a:off x="0" y="3933056"/>
            <a:ext cx="2519264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/>
            <a:r>
              <a:rPr lang="ru-RU" b="1" dirty="0" smtClean="0"/>
              <a:t>Пискунов</a:t>
            </a:r>
          </a:p>
          <a:p>
            <a:pPr algn="ctr"/>
            <a:r>
              <a:rPr lang="ru-RU" b="1" dirty="0" smtClean="0"/>
              <a:t>Антон Евгеньевич</a:t>
            </a:r>
          </a:p>
          <a:p>
            <a:pPr algn="ctr"/>
            <a:r>
              <a:rPr lang="ru-RU" sz="1100" b="1" dirty="0" smtClean="0"/>
              <a:t>+7(9372)-75-73-45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2411760" y="1700808"/>
            <a:ext cx="6732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0" y="4581128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0" y="4799060"/>
            <a:ext cx="471601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Образование/ Допуски / Лицензии</a:t>
            </a:r>
            <a:endParaRPr lang="ru-RU" sz="1100" dirty="0" smtClean="0">
              <a:solidFill>
                <a:schemeClr val="tx1"/>
              </a:solidFill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/>
              <a:t>1998-2002 гг. - Саратовский юридический институт МВД РФ, специальность «Судебная экспертиза». Свидетельство на право самостоятельного производства экспертиз №010402 МВД РФ.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Январь 2016г. - повышение квалификации </a:t>
            </a:r>
            <a:r>
              <a:rPr lang="ru-RU" sz="1100" dirty="0" smtClean="0"/>
              <a:t>по экспертной специальности «Технико-криминалистическая экспертиза документов».  Удостоверение о повышении квалификации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/>
              <a:t>№ 05 0001265 </a:t>
            </a:r>
            <a:r>
              <a:rPr kumimoji="0" lang="ru-RU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16016" y="4734342"/>
            <a:ext cx="44279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Семейное положение: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женат, 2 дочери.</a:t>
            </a: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Стаж работы, в т.ч. экспертной, с 2002г.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Shape 172"/>
          <p:cNvSpPr txBox="1"/>
          <p:nvPr/>
        </p:nvSpPr>
        <p:spPr>
          <a:xfrm>
            <a:off x="2555776" y="1196752"/>
            <a:ext cx="6588224" cy="5040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/>
            <a:r>
              <a:rPr lang="ru-RU" b="1" dirty="0" smtClean="0"/>
              <a:t>Руководитель лаборатории</a:t>
            </a:r>
          </a:p>
        </p:txBody>
      </p:sp>
      <p:sp>
        <p:nvSpPr>
          <p:cNvPr id="18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pic>
        <p:nvPicPr>
          <p:cNvPr id="100354" name="Picture 2" descr="3x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196751"/>
            <a:ext cx="2483768" cy="276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manager_nekc\Downloads\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619672" y="188640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Лаборатория криминалистических и комплексных экспертиз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sldNum" idx="12"/>
          </p:nvPr>
        </p:nvSpPr>
        <p:spPr>
          <a:xfrm>
            <a:off x="6553202" y="6356351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17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0" y="1196752"/>
            <a:ext cx="5940152" cy="566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dirty="0" smtClean="0">
              <a:ea typeface="Times New Roman"/>
              <a:cs typeface="Times New Roman"/>
              <a:sym typeface="Times New Roman"/>
            </a:endParaRP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</a:pPr>
            <a:r>
              <a:rPr lang="ru-RU" dirty="0" smtClean="0">
                <a:ea typeface="Times New Roman"/>
                <a:cs typeface="Times New Roman"/>
                <a:sym typeface="Times New Roman"/>
              </a:rPr>
              <a:t>АНО НЭКЦ «СУДЭКС» проводит традиционные виды криминалистических экспертиз. Наиболее востребованные из них </a:t>
            </a:r>
            <a:r>
              <a:rPr lang="ru-RU" sz="1600" b="1" i="1" dirty="0" smtClean="0">
                <a:ea typeface="Times New Roman"/>
                <a:cs typeface="Times New Roman"/>
                <a:sym typeface="Times New Roman"/>
              </a:rPr>
              <a:t>почерковедческие и технико-криминалистические  экспертизы документов</a:t>
            </a:r>
            <a:r>
              <a:rPr lang="ru-RU" dirty="0" smtClean="0"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R="533400" indent="387350">
              <a:lnSpc>
                <a:spcPct val="115000"/>
              </a:lnSpc>
              <a:buClr>
                <a:srgbClr val="000000"/>
              </a:buClr>
            </a:pPr>
            <a:endParaRPr lang="ru-RU" dirty="0" smtClean="0">
              <a:ea typeface="Times New Roman"/>
              <a:cs typeface="Times New Roman"/>
              <a:sym typeface="Times New Roman"/>
            </a:endParaRPr>
          </a:p>
          <a:p>
            <a:pPr marR="533400" indent="387350">
              <a:lnSpc>
                <a:spcPct val="115000"/>
              </a:lnSpc>
              <a:buClr>
                <a:srgbClr val="000000"/>
              </a:buClr>
            </a:pPr>
            <a:r>
              <a:rPr lang="ru-RU" dirty="0" smtClean="0">
                <a:ea typeface="Times New Roman"/>
                <a:cs typeface="Times New Roman"/>
                <a:sym typeface="Times New Roman"/>
              </a:rPr>
              <a:t>В рамках почерковедческих исследований устанавливается исполнитель рукописных текстов, записей и подписей, а также решаются вопросы, связанные с установлением обстоятельств выполнения записей:</a:t>
            </a:r>
          </a:p>
          <a:p>
            <a:pPr marR="533400" indent="387350">
              <a:lnSpc>
                <a:spcPct val="115000"/>
              </a:lnSpc>
              <a:buClr>
                <a:srgbClr val="000000"/>
              </a:buClr>
            </a:pPr>
            <a:endParaRPr lang="ru-RU" dirty="0" smtClean="0"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i="1" dirty="0" smtClean="0">
                <a:ea typeface="Times New Roman"/>
                <a:cs typeface="Times New Roman"/>
              </a:rPr>
              <a:t>Не выполнен ли исследуемый текст (подпись) в необычных условиях?</a:t>
            </a:r>
            <a:endParaRPr lang="ru-RU" i="1" dirty="0" smtClean="0">
              <a:ea typeface="Calibri"/>
              <a:cs typeface="Times New Roman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i="1" dirty="0" smtClean="0">
                <a:ea typeface="Times New Roman"/>
                <a:cs typeface="Times New Roman"/>
              </a:rPr>
              <a:t>Не выполнен ли рукописный текст (подпись) в непривычной для исполнителя позе?</a:t>
            </a:r>
            <a:endParaRPr lang="ru-RU" i="1" dirty="0" smtClean="0">
              <a:ea typeface="Calibri"/>
              <a:cs typeface="Times New Roman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i="1" dirty="0" smtClean="0">
                <a:ea typeface="Times New Roman"/>
                <a:cs typeface="Times New Roman"/>
              </a:rPr>
              <a:t>Не выполнен ли рукописный текст (подпись) намеренно измененным почерком?</a:t>
            </a:r>
            <a:endParaRPr lang="ru-RU" i="1" dirty="0" smtClean="0">
              <a:ea typeface="Calibri"/>
              <a:cs typeface="Times New Roman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i="1" dirty="0" smtClean="0">
                <a:ea typeface="Times New Roman"/>
                <a:cs typeface="Times New Roman"/>
              </a:rPr>
              <a:t>Не выполнен ли рукописный текст (подпись) с подражанием почерку конкретного лица?</a:t>
            </a:r>
            <a:endParaRPr lang="ru-RU" i="1" dirty="0" smtClean="0">
              <a:ea typeface="Calibri"/>
              <a:cs typeface="Times New Roman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i="1" dirty="0" smtClean="0">
                <a:ea typeface="Times New Roman"/>
                <a:cs typeface="Times New Roman"/>
              </a:rPr>
              <a:t>Не выполнен ли рукописный текст левой рукой, если привычно пишущей для исполнителя является правая рука?</a:t>
            </a:r>
            <a:endParaRPr lang="ru-RU" i="1" dirty="0" smtClean="0">
              <a:ea typeface="Calibri"/>
              <a:cs typeface="Times New Roman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i="1" dirty="0" smtClean="0">
                <a:ea typeface="Times New Roman"/>
                <a:cs typeface="Times New Roman"/>
              </a:rPr>
              <a:t>Не выполнен ли рукописный тексты (подписи) в необычном психофизиологическом состоянии пишущего (при болезни, алкогольном опьянении, в состоянии аффекта и пр.)?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screen">
            <a:lum bright="10000"/>
          </a:blip>
          <a:srcRect/>
          <a:stretch>
            <a:fillRect/>
          </a:stretch>
        </p:blipFill>
        <p:spPr bwMode="auto">
          <a:xfrm>
            <a:off x="6156176" y="4005064"/>
            <a:ext cx="298782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84168" y="1268760"/>
            <a:ext cx="3059832" cy="2736304"/>
          </a:xfrm>
          <a:prstGeom prst="rect">
            <a:avLst/>
          </a:prstGeom>
          <a:noFill/>
        </p:spPr>
      </p:pic>
      <p:pic>
        <p:nvPicPr>
          <p:cNvPr id="8" name="Picture 2" descr="C:\Users\manager_nekc\Downloads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75656" y="260648"/>
            <a:ext cx="64807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Лаборатория криминалистических и комплексных экспертиз</a:t>
            </a:r>
          </a:p>
          <a:p>
            <a:endParaRPr lang="ru-RU" dirty="0"/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Ткэд скан 00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5400000">
            <a:off x="394784" y="1268008"/>
            <a:ext cx="2198256" cy="2987824"/>
          </a:xfrm>
          <a:prstGeom prst="rect">
            <a:avLst/>
          </a:prstGeom>
        </p:spPr>
      </p:pic>
      <p:sp>
        <p:nvSpPr>
          <p:cNvPr id="411" name="Shape 411"/>
          <p:cNvSpPr txBox="1">
            <a:spLocks noGrp="1"/>
          </p:cNvSpPr>
          <p:nvPr>
            <p:ph type="sldNum" idx="12"/>
          </p:nvPr>
        </p:nvSpPr>
        <p:spPr>
          <a:xfrm>
            <a:off x="6553202" y="6356351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18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414"/>
          <p:cNvSpPr/>
          <p:nvPr/>
        </p:nvSpPr>
        <p:spPr>
          <a:xfrm>
            <a:off x="3059832" y="1196752"/>
            <a:ext cx="6084168" cy="566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dirty="0" smtClean="0"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dirty="0" smtClean="0"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dirty="0"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dirty="0" smtClean="0"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dirty="0"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dirty="0" smtClean="0"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dirty="0" smtClean="0">
              <a:ea typeface="Times New Roman"/>
              <a:cs typeface="Times New Roman"/>
              <a:sym typeface="Times New Roman"/>
            </a:endParaRP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</a:pPr>
            <a:endParaRPr lang="ru-RU" sz="1000" dirty="0" smtClean="0">
              <a:ea typeface="Times New Roman"/>
              <a:cs typeface="Times New Roman"/>
              <a:sym typeface="Times New Roman"/>
            </a:endParaRP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</a:pPr>
            <a:endParaRPr lang="ru-RU" sz="1000" dirty="0">
              <a:ea typeface="Times New Roman"/>
              <a:cs typeface="Times New Roman"/>
              <a:sym typeface="Times New Roman"/>
            </a:endParaRP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</a:pPr>
            <a:endParaRPr lang="ru-RU" sz="1000" dirty="0" smtClean="0">
              <a:ea typeface="Times New Roman"/>
              <a:cs typeface="Times New Roman"/>
              <a:sym typeface="Times New Roman"/>
            </a:endParaRP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</a:pPr>
            <a:endParaRPr lang="ru-RU" sz="1000" dirty="0">
              <a:ea typeface="Times New Roman"/>
              <a:cs typeface="Times New Roman"/>
              <a:sym typeface="Times New Roman"/>
            </a:endParaRP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</a:pPr>
            <a:endParaRPr lang="ru-RU" sz="1000" dirty="0" smtClean="0">
              <a:ea typeface="Times New Roman"/>
              <a:cs typeface="Times New Roman"/>
              <a:sym typeface="Times New Roman"/>
            </a:endParaRP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</a:pPr>
            <a:endParaRPr lang="ru-RU" sz="1000" dirty="0">
              <a:ea typeface="Times New Roman"/>
              <a:cs typeface="Times New Roman"/>
              <a:sym typeface="Times New Roman"/>
            </a:endParaRP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</a:pPr>
            <a:endParaRPr lang="ru-RU" sz="1000" dirty="0" smtClean="0">
              <a:ea typeface="Times New Roman"/>
              <a:cs typeface="Times New Roman"/>
              <a:sym typeface="Times New Roman"/>
            </a:endParaRP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</a:pPr>
            <a:endParaRPr lang="ru-RU" sz="1000" dirty="0">
              <a:ea typeface="Times New Roman"/>
              <a:cs typeface="Times New Roman"/>
              <a:sym typeface="Times New Roman"/>
            </a:endParaRP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</a:pPr>
            <a:endParaRPr lang="ru-RU" sz="1000" dirty="0" smtClean="0">
              <a:ea typeface="Times New Roman"/>
              <a:cs typeface="Times New Roman"/>
              <a:sym typeface="Times New Roman"/>
            </a:endParaRP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</a:pPr>
            <a:r>
              <a:rPr lang="ru-RU" sz="1600" b="1" i="1" dirty="0" smtClean="0">
                <a:ea typeface="Times New Roman"/>
                <a:cs typeface="Times New Roman"/>
                <a:sym typeface="Times New Roman"/>
              </a:rPr>
              <a:t>Основные задачи:</a:t>
            </a: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</a:pPr>
            <a:endParaRPr lang="ru-RU" b="1" i="1" dirty="0" smtClean="0">
              <a:ea typeface="Times New Roman"/>
              <a:cs typeface="Times New Roman"/>
              <a:sym typeface="Times New Roman"/>
            </a:endParaRP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  <a:buAutoNum type="arabicPeriod"/>
            </a:pPr>
            <a:r>
              <a:rPr lang="ru-RU" i="1" dirty="0" smtClean="0">
                <a:ea typeface="Times New Roman"/>
                <a:cs typeface="Times New Roman"/>
                <a:sym typeface="Times New Roman"/>
              </a:rPr>
              <a:t>Идентификация конкретных предметов (литер пишущих машин, штампов, печатей, печатных форм, пишущих приборов, фоторецепторов множительных аппаратов и т. д.).</a:t>
            </a: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</a:pPr>
            <a:endParaRPr lang="ru-RU" i="1" dirty="0" smtClean="0">
              <a:ea typeface="Times New Roman"/>
              <a:cs typeface="Times New Roman"/>
              <a:sym typeface="Times New Roman"/>
            </a:endParaRP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  <a:buAutoNum type="arabicPeriod" startAt="2"/>
            </a:pPr>
            <a:r>
              <a:rPr lang="ru-RU" i="1" dirty="0" smtClean="0">
                <a:ea typeface="Times New Roman"/>
                <a:cs typeface="Times New Roman"/>
                <a:sym typeface="Times New Roman"/>
              </a:rPr>
              <a:t>Установление лиц, изготовивших документ.</a:t>
            </a: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  <a:buAutoNum type="arabicPeriod" startAt="2"/>
            </a:pPr>
            <a:endParaRPr lang="ru-RU" i="1" dirty="0" smtClean="0">
              <a:ea typeface="Times New Roman"/>
              <a:cs typeface="Times New Roman"/>
              <a:sym typeface="Times New Roman"/>
            </a:endParaRP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  <a:buAutoNum type="arabicPeriod" startAt="2"/>
            </a:pPr>
            <a:r>
              <a:rPr lang="ru-RU" i="1" dirty="0" smtClean="0">
                <a:ea typeface="Times New Roman"/>
                <a:cs typeface="Times New Roman"/>
                <a:sym typeface="Times New Roman"/>
              </a:rPr>
              <a:t> Идентификация документа по его частям (или части).</a:t>
            </a: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  <a:buAutoNum type="arabicPeriod" startAt="2"/>
            </a:pPr>
            <a:endParaRPr lang="ru-RU" i="1" dirty="0" smtClean="0">
              <a:ea typeface="Times New Roman"/>
              <a:cs typeface="Times New Roman"/>
              <a:sym typeface="Times New Roman"/>
            </a:endParaRP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  <a:buAutoNum type="arabicPeriod" startAt="2"/>
            </a:pPr>
            <a:r>
              <a:rPr lang="ru-RU" i="1" dirty="0" smtClean="0">
                <a:ea typeface="Times New Roman"/>
                <a:cs typeface="Times New Roman"/>
                <a:sym typeface="Times New Roman"/>
              </a:rPr>
              <a:t>Установление способа изготовления документа или его частей.</a:t>
            </a: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  <a:buAutoNum type="arabicPeriod" startAt="2"/>
            </a:pPr>
            <a:endParaRPr lang="ru-RU" i="1" dirty="0" smtClean="0">
              <a:ea typeface="Times New Roman"/>
              <a:cs typeface="Times New Roman"/>
              <a:sym typeface="Times New Roman"/>
            </a:endParaRPr>
          </a:p>
          <a:p>
            <a:pPr marR="533400" lvl="0" indent="387350" algn="just">
              <a:lnSpc>
                <a:spcPct val="115000"/>
              </a:lnSpc>
              <a:buClr>
                <a:srgbClr val="000000"/>
              </a:buClr>
              <a:buAutoNum type="arabicPeriod" startAt="2"/>
            </a:pPr>
            <a:r>
              <a:rPr lang="ru-RU" i="1" dirty="0" smtClean="0">
                <a:ea typeface="Times New Roman"/>
                <a:cs typeface="Times New Roman"/>
                <a:sym typeface="Times New Roman"/>
              </a:rPr>
              <a:t>Установление времени (абсолютного или относительного) изготовления документа и его частей.</a:t>
            </a:r>
            <a:endParaRPr lang="ru-RU" i="1" dirty="0" smtClean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i="1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i="1" dirty="0" smtClean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i="1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i="1" dirty="0" smtClean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i="1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i="1" dirty="0" smtClean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i="1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i="1" dirty="0" smtClean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i="1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i="1" dirty="0" smtClean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i="1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i="1" dirty="0" smtClean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200" i="1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0" marR="901700" lvl="0" indent="-69850" algn="just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</a:pP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" name="Рисунок 13" descr="Ткэд скан 002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5400000">
            <a:off x="541857" y="3722780"/>
            <a:ext cx="1900667" cy="2984381"/>
          </a:xfrm>
          <a:prstGeom prst="rect">
            <a:avLst/>
          </a:prstGeom>
        </p:spPr>
      </p:pic>
      <p:sp>
        <p:nvSpPr>
          <p:cNvPr id="9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Picture 2" descr="C:\Users\manager_nekc\Downloads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63688" y="116632"/>
            <a:ext cx="56886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Лаборатория криминалистических и комплексных экспертиз</a:t>
            </a:r>
          </a:p>
          <a:p>
            <a:endParaRPr lang="ru-RU" dirty="0"/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19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2555776" y="1700808"/>
            <a:ext cx="6588224" cy="28803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ru-RU" sz="1200" b="1" dirty="0" smtClean="0"/>
          </a:p>
          <a:p>
            <a:r>
              <a:rPr lang="ru-RU" sz="1200" b="1" dirty="0" smtClean="0"/>
              <a:t>Эксперт-криминалист, сертифицированный судебный эксперт: </a:t>
            </a:r>
          </a:p>
          <a:p>
            <a:endParaRPr lang="ru-RU" sz="1200" dirty="0" smtClean="0"/>
          </a:p>
          <a:p>
            <a:pPr marL="444500" marR="330200" lvl="0" indent="-342900">
              <a:lnSpc>
                <a:spcPct val="130000"/>
              </a:lnSpc>
              <a:buClr>
                <a:schemeClr val="dk1"/>
              </a:buClr>
              <a:buSzPct val="25000"/>
            </a:pPr>
            <a:r>
              <a:rPr lang="ru-RU" sz="1200" dirty="0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19.1. Исследование промышленных (непродовольственных) товаров, в том числе с целью проведения их оценки.</a:t>
            </a:r>
          </a:p>
          <a:p>
            <a:pPr marL="444500" marR="330200" lvl="0" indent="-342900">
              <a:lnSpc>
                <a:spcPct val="130000"/>
              </a:lnSpc>
              <a:buClr>
                <a:schemeClr val="dk1"/>
              </a:buClr>
              <a:buSzPct val="25000"/>
            </a:pPr>
            <a:r>
              <a:rPr lang="ru-RU" sz="1200" dirty="0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19.3. Исследование транспортных средств, в том числе с целью проведения их оценки.</a:t>
            </a:r>
          </a:p>
          <a:p>
            <a:endParaRPr lang="ru-RU" sz="1200" dirty="0" smtClean="0"/>
          </a:p>
        </p:txBody>
      </p:sp>
      <p:sp>
        <p:nvSpPr>
          <p:cNvPr id="28" name="Shape 172"/>
          <p:cNvSpPr txBox="1"/>
          <p:nvPr/>
        </p:nvSpPr>
        <p:spPr>
          <a:xfrm>
            <a:off x="0" y="3933056"/>
            <a:ext cx="2519264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Калмыкова Юлия Александровна </a:t>
            </a:r>
          </a:p>
          <a:p>
            <a:pPr algn="ctr"/>
            <a:r>
              <a:rPr lang="ru-RU" sz="1100" dirty="0" smtClean="0"/>
              <a:t>+7(908)474-77-92</a:t>
            </a:r>
            <a:endParaRPr lang="ru-RU" sz="1100" b="1" dirty="0" smtClean="0"/>
          </a:p>
          <a:p>
            <a:pPr algn="ctr"/>
            <a:endParaRPr lang="ru-RU" sz="1100" b="1" dirty="0" smtClean="0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2411760" y="1700808"/>
            <a:ext cx="6732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0" y="4581128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0" y="4629782"/>
            <a:ext cx="471601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Образование/ Допуски / Лицензии</a:t>
            </a:r>
            <a:endParaRPr lang="ru-RU" sz="1100" dirty="0" smtClean="0">
              <a:solidFill>
                <a:schemeClr val="tx1"/>
              </a:solidFill>
              <a:cs typeface="Arial" pitchFamily="34" charset="0"/>
            </a:endParaRPr>
          </a:p>
          <a:p>
            <a:r>
              <a:rPr lang="ru-RU" sz="1100" dirty="0" smtClean="0"/>
              <a:t>Имеет высшее образование по специальности: «Бухгалтерский учет, анализ и аудит», (ФГБОУ ВПО «УГСХА им. П. А. Столыпина», 2015 г.);</a:t>
            </a:r>
          </a:p>
          <a:p>
            <a:r>
              <a:rPr lang="ru-RU" sz="1100" dirty="0" smtClean="0"/>
              <a:t>- Профессиональная переподготовка по программе «Судебная товароведческая экспертиза», (АНО ДПО «НУСТ»)</a:t>
            </a:r>
          </a:p>
          <a:p>
            <a:r>
              <a:rPr lang="ru-RU" sz="1100" dirty="0" smtClean="0"/>
              <a:t>- Сертифицирована в системе добровольной сертификации судебных экспертов и экспертных организаций (РОСС RU.31594.04 ПАН0 при (ООО «Национальный центр сертификации»):</a:t>
            </a:r>
          </a:p>
          <a:p>
            <a:r>
              <a:rPr lang="ru-RU" sz="1100" dirty="0" smtClean="0"/>
              <a:t>- сертификат соответствия по судебно-экспертной специальности: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16016" y="4734342"/>
            <a:ext cx="44279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Стаж работы, в т.ч. экспертной, с 2020г.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Shape 172"/>
          <p:cNvSpPr txBox="1"/>
          <p:nvPr/>
        </p:nvSpPr>
        <p:spPr>
          <a:xfrm>
            <a:off x="2555776" y="1196752"/>
            <a:ext cx="6588224" cy="5040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/>
            <a:r>
              <a:rPr lang="ru-RU" b="1" dirty="0" smtClean="0"/>
              <a:t>Руководитель лаборатории</a:t>
            </a:r>
          </a:p>
        </p:txBody>
      </p:sp>
      <p:sp>
        <p:nvSpPr>
          <p:cNvPr id="18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pic>
        <p:nvPicPr>
          <p:cNvPr id="13" name="Picture 2" descr="C:\Users\manager_nekc\Downloads\pn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619672" y="188640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Лаборатория товароведческих и финансово-экономических экспертиз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независимость  (86).png"/>
          <p:cNvPicPr/>
          <p:nvPr/>
        </p:nvPicPr>
        <p:blipFill>
          <a:blip r:embed="rId4" cstate="print"/>
          <a:srcRect l="11335" r="12343"/>
          <a:stretch>
            <a:fillRect/>
          </a:stretch>
        </p:blipFill>
        <p:spPr>
          <a:xfrm>
            <a:off x="251520" y="1484784"/>
            <a:ext cx="2016224" cy="2448272"/>
          </a:xfrm>
          <a:prstGeom prst="rect">
            <a:avLst/>
          </a:prstGeo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 descr="Картинки по запросу карта россии"/>
          <p:cNvPicPr preferRelativeResize="0"/>
          <p:nvPr/>
        </p:nvPicPr>
        <p:blipFill rotWithShape="1">
          <a:blip r:embed="rId3" cstate="screen">
            <a:alphaModFix/>
          </a:blip>
          <a:srcRect/>
          <a:stretch/>
        </p:blipFill>
        <p:spPr>
          <a:xfrm>
            <a:off x="5868146" y="4577249"/>
            <a:ext cx="2664295" cy="151604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компании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539552" y="1340768"/>
            <a:ext cx="8136904" cy="43204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</a:p>
          <a:p>
            <a:pPr marL="342900" marR="0" lvl="0" indent="-3429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ru-RU" sz="20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  <a:p>
            <a:pPr marL="342900" marR="0" lvl="0" indent="-3429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ru-RU" sz="1800" dirty="0" smtClean="0">
                <a:latin typeface="Times New Roman"/>
                <a:cs typeface="Times New Roman"/>
                <a:sym typeface="Times New Roman"/>
              </a:rPr>
              <a:t>АНО НЭКЦ «СУДЭКС» </a:t>
            </a:r>
            <a:r>
              <a:rPr lang="ru-RU" sz="18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–динамично  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развивающаяся российская компания, представляющая эффективные решения для бизнеса в сфере профессиональных услуг с </a:t>
            </a:r>
            <a:r>
              <a:rPr lang="ru-RU" sz="18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2014 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ru-RU" sz="18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Компанией   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ежегодно реализуется более 2500 проектов, исследований, экспертиз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Наличие специалистов разных областей способствует эффективному решению задач клиента – комплексный подход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Мы оказываем наши услуги в 6 регионах России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6553201" y="630932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2</a:t>
            </a:fld>
            <a:endParaRPr lang="ru-RU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5004048" y="630932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www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rusnekc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400" b="1" i="1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Shape 186" descr="i.jpg"/>
          <p:cNvPicPr preferRelativeResize="0"/>
          <p:nvPr/>
        </p:nvPicPr>
        <p:blipFill>
          <a:blip r:embed="rId4" cstate="screen">
            <a:alphaModFix/>
          </a:blip>
          <a:stretch>
            <a:fillRect/>
          </a:stretch>
        </p:blipFill>
        <p:spPr>
          <a:xfrm>
            <a:off x="0" y="1196752"/>
            <a:ext cx="2880320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manager_nekc\Downloads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sldNum" idx="12"/>
          </p:nvPr>
        </p:nvSpPr>
        <p:spPr>
          <a:xfrm>
            <a:off x="6553202" y="6356351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20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0" y="1196752"/>
            <a:ext cx="9144000" cy="28803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R="533400" lvl="0" indent="387350" algn="ctr">
              <a:buClr>
                <a:srgbClr val="000000"/>
              </a:buClr>
            </a:pPr>
            <a:r>
              <a:rPr lang="ru-RU" sz="2000" b="1" i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Товароведческая экспертиза </a:t>
            </a:r>
          </a:p>
          <a:p>
            <a:pPr marR="533400" lvl="0" indent="387350" algn="ctr">
              <a:buClr>
                <a:srgbClr val="000000"/>
              </a:buClr>
            </a:pPr>
            <a:endParaRPr lang="ru-RU" sz="2000" b="1" i="1" dirty="0" smtClean="0"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R="533400" lvl="0" indent="387350" algn="ctr">
              <a:buClr>
                <a:srgbClr val="000000"/>
              </a:buClr>
            </a:pPr>
            <a:r>
              <a:rPr lang="ru-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наиболее часто используется для исследования потребительских и промышленных товаров по претензиям граждан после их приобретения</a:t>
            </a:r>
          </a:p>
          <a:p>
            <a:pPr marR="533400" lvl="0" indent="387350" algn="ctr">
              <a:buClr>
                <a:srgbClr val="000000"/>
              </a:buClr>
            </a:pPr>
            <a:endParaRPr lang="ru-RU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533400" lvl="0" indent="387350" algn="ctr">
              <a:buClr>
                <a:srgbClr val="000000"/>
              </a:buClr>
            </a:pPr>
            <a:r>
              <a:rPr lang="ru-RU" b="1" dirty="0" smtClean="0"/>
              <a:t>19.1 «Исследование промышленных (непродовольственных) товаров, в том числе с целью проведения оценки»</a:t>
            </a:r>
            <a:endParaRPr lang="ru-RU" dirty="0" smtClean="0"/>
          </a:p>
          <a:p>
            <a:pPr lvl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ru-RU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533400" lvl="0" indent="387350" algn="just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Товароведческая </a:t>
            </a: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экспертиза (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экспертиза</a:t>
            </a: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товаров</a:t>
            </a: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) проводится в случае возникновения разногласий между продавцом, поставщиком или производителем товара и его покупателем относительно качества, подлинности, происхождения и иных характеристик товара.</a:t>
            </a:r>
          </a:p>
          <a:p>
            <a:pPr marL="0" marR="901700" lvl="0" indent="-69850" algn="r" rtl="0">
              <a:spcBef>
                <a:spcPts val="800"/>
              </a:spcBef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" name="Рисунок 13" descr="service_3.jpg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4716016" y="3861047"/>
            <a:ext cx="4427984" cy="2996953"/>
          </a:xfrm>
          <a:prstGeom prst="rect">
            <a:avLst/>
          </a:prstGeom>
        </p:spPr>
      </p:pic>
      <p:pic>
        <p:nvPicPr>
          <p:cNvPr id="15" name="Shape 459"/>
          <p:cNvPicPr preferRelativeResize="0"/>
          <p:nvPr/>
        </p:nvPicPr>
        <p:blipFill rotWithShape="1">
          <a:blip r:embed="rId4" cstate="screen">
            <a:alphaModFix/>
          </a:blip>
          <a:srcRect/>
          <a:stretch/>
        </p:blipFill>
        <p:spPr>
          <a:xfrm>
            <a:off x="0" y="4005064"/>
            <a:ext cx="4644008" cy="285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manager_nekc\Downloads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691680" y="116632"/>
            <a:ext cx="62646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Лаборатория товароведческих и финансово-экономических экспертиз</a:t>
            </a:r>
          </a:p>
          <a:p>
            <a:endParaRPr lang="ru-RU" dirty="0"/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sldNum" idx="12"/>
          </p:nvPr>
        </p:nvSpPr>
        <p:spPr>
          <a:xfrm>
            <a:off x="6553202" y="6356351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21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179512" y="1299726"/>
            <a:ext cx="4824536" cy="52976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Из нашего опыта:</a:t>
            </a:r>
          </a:p>
          <a:p>
            <a:pPr algn="ctr"/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sz="1600" b="1" dirty="0" smtClean="0">
                <a:latin typeface="+mn-lt"/>
                <a:cs typeface="Times New Roman" pitchFamily="18" charset="0"/>
              </a:rPr>
              <a:t>Детская карусель</a:t>
            </a:r>
            <a:endParaRPr lang="en-US" sz="1600" b="1" dirty="0" smtClean="0">
              <a:latin typeface="+mn-lt"/>
              <a:cs typeface="Times New Roman" pitchFamily="18" charset="0"/>
            </a:endParaRPr>
          </a:p>
          <a:p>
            <a:pPr lvl="1"/>
            <a:endParaRPr lang="ru-RU" sz="1600" dirty="0" smtClean="0">
              <a:latin typeface="+mn-lt"/>
              <a:cs typeface="Times New Roman" pitchFamily="18" charset="0"/>
            </a:endParaRPr>
          </a:p>
          <a:p>
            <a:r>
              <a:rPr lang="ru-RU" sz="1600" b="1" i="1" dirty="0" smtClean="0">
                <a:latin typeface="+mn-lt"/>
                <a:cs typeface="Times New Roman" pitchFamily="18" charset="0"/>
              </a:rPr>
              <a:t>Описание ситуации:</a:t>
            </a:r>
          </a:p>
          <a:p>
            <a:pPr lvl="1"/>
            <a:r>
              <a:rPr lang="ru-RU" sz="1600" dirty="0" smtClean="0">
                <a:latin typeface="+mn-lt"/>
                <a:cs typeface="Times New Roman" pitchFamily="18" charset="0"/>
              </a:rPr>
              <a:t>Объект «карусель» приобретен в лизинг.</a:t>
            </a:r>
          </a:p>
          <a:p>
            <a:pPr lvl="1"/>
            <a:r>
              <a:rPr lang="ru-RU" sz="1600" dirty="0" smtClean="0">
                <a:latin typeface="+mn-lt"/>
                <a:cs typeface="Times New Roman" pitchFamily="18" charset="0"/>
              </a:rPr>
              <a:t>Заказчик обратился за исследованием на предмет наличия дефектов.</a:t>
            </a:r>
          </a:p>
          <a:p>
            <a:pPr lvl="1"/>
            <a:endParaRPr lang="en-US" sz="1600" dirty="0" smtClean="0">
              <a:latin typeface="+mn-lt"/>
              <a:cs typeface="Times New Roman" pitchFamily="18" charset="0"/>
            </a:endParaRPr>
          </a:p>
          <a:p>
            <a:r>
              <a:rPr lang="ru-RU" sz="1600" b="1" i="1" dirty="0" smtClean="0">
                <a:latin typeface="+mn-lt"/>
                <a:cs typeface="Times New Roman" pitchFamily="18" charset="0"/>
              </a:rPr>
              <a:t>Решение:</a:t>
            </a:r>
          </a:p>
          <a:p>
            <a:pPr lvl="1"/>
            <a:r>
              <a:rPr lang="ru-RU" sz="1600" dirty="0" smtClean="0">
                <a:latin typeface="+mn-lt"/>
                <a:cs typeface="Times New Roman" pitchFamily="18" charset="0"/>
              </a:rPr>
              <a:t>Данный объект является восстановленным из бывших в употреблении запасных частей.</a:t>
            </a:r>
            <a:endParaRPr lang="ru-RU" sz="1600" b="1" i="1" dirty="0" smtClean="0">
              <a:latin typeface="+mn-lt"/>
              <a:cs typeface="Times New Roman" pitchFamily="18" charset="0"/>
            </a:endParaRPr>
          </a:p>
          <a:p>
            <a:pPr lvl="1"/>
            <a:r>
              <a:rPr lang="ru-RU" sz="1600" dirty="0" smtClean="0">
                <a:latin typeface="+mn-lt"/>
                <a:cs typeface="Times New Roman" pitchFamily="18" charset="0"/>
              </a:rPr>
              <a:t>По результатам проведения технического обследования оборудования объект был возвращён поставщику</a:t>
            </a:r>
            <a:r>
              <a:rPr lang="ru-RU" sz="1600" dirty="0" smtClean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  <a:endParaRPr lang="ru-RU" sz="1600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" name="Рисунок 10" descr="C:\Users\Lena\Desktop\карусель\осмотр 10.08\DSCF9506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4048" y="1412776"/>
            <a:ext cx="3923928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Lena\Desktop\карусель\осмотр 31.07\DSCF9207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4048" y="4293096"/>
            <a:ext cx="3888432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" name="Рисунок 1" descr="Значок НЭКЦ"/>
          <p:cNvPicPr>
            <a:picLocks noChangeAspect="1" noChangeArrowheads="1"/>
          </p:cNvPicPr>
          <p:nvPr/>
        </p:nvPicPr>
        <p:blipFill>
          <a:blip r:embed="rId5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144016" y="85694"/>
            <a:ext cx="1043608" cy="1039050"/>
          </a:xfrm>
          <a:prstGeom prst="round2Same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75656" y="188640"/>
            <a:ext cx="66967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Лаборатория товароведческих и финансово-экономических экспертиз</a:t>
            </a:r>
          </a:p>
          <a:p>
            <a:endParaRPr lang="ru-RU" dirty="0"/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22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Лаборатория товароведческих и финансово-экономических экспертиз</a:t>
            </a:r>
          </a:p>
        </p:txBody>
      </p:sp>
      <p:sp>
        <p:nvSpPr>
          <p:cNvPr id="18" name="Shape 426"/>
          <p:cNvSpPr>
            <a:spLocks noGrp="1"/>
          </p:cNvSpPr>
          <p:nvPr>
            <p:ph type="body" idx="1"/>
          </p:nvPr>
        </p:nvSpPr>
        <p:spPr>
          <a:xfrm>
            <a:off x="0" y="1196752"/>
            <a:ext cx="9144000" cy="51845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533400" lvl="0" indent="387350" algn="just" rtl="0">
              <a:spcBef>
                <a:spcPts val="90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Финансово-экономическая </a:t>
            </a:r>
            <a:r>
              <a:rPr lang="ru-RU" sz="2400" b="1" dirty="0">
                <a:latin typeface="Times New Roman"/>
                <a:ea typeface="Times New Roman"/>
                <a:cs typeface="Times New Roman"/>
                <a:sym typeface="Times New Roman"/>
              </a:rPr>
              <a:t>экспертиза </a:t>
            </a:r>
            <a:endParaRPr lang="ru-RU" sz="2400" b="1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533400" lvl="0" indent="-304800" algn="just" rtl="0">
              <a:spcBef>
                <a:spcPts val="900"/>
              </a:spcBef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-RU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определение </a:t>
            </a:r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правомерность доначисления налогов  в связи с фактом отклонения цены Ваших товаров или услуг от среднерыночных показателей;</a:t>
            </a:r>
          </a:p>
          <a:p>
            <a:pPr marL="457200" marR="533400" lvl="0" indent="-304800" algn="just" rtl="0">
              <a:spcBef>
                <a:spcPts val="900"/>
              </a:spcBef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-RU" sz="1400" dirty="0" smtClean="0">
                <a:latin typeface="Times New Roman"/>
                <a:ea typeface="Times New Roman"/>
                <a:cs typeface="Times New Roman"/>
                <a:sym typeface="Times New Roman"/>
              </a:rPr>
              <a:t>о</a:t>
            </a:r>
            <a:r>
              <a:rPr lang="ru-RU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пределение, корректно </a:t>
            </a:r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ли Вам были </a:t>
            </a:r>
            <a:r>
              <a:rPr lang="ru-RU" sz="1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доначислены</a:t>
            </a:r>
            <a:r>
              <a:rPr lang="ru-RU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налоги на основании информации об аналогичных налогоплательщиках.</a:t>
            </a:r>
          </a:p>
          <a:p>
            <a:pPr lvl="0" algn="just" rtl="0">
              <a:spcBef>
                <a:spcPts val="100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rPr lang="ru-RU" sz="2400" b="1" dirty="0">
                <a:latin typeface="Times New Roman"/>
                <a:ea typeface="Times New Roman"/>
                <a:cs typeface="Times New Roman"/>
                <a:sym typeface="Times New Roman"/>
              </a:rPr>
              <a:t>Судебно-бухгалтерская экспертиза</a:t>
            </a:r>
            <a:r>
              <a:rPr lang="ru-RU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ru-RU" sz="24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 rtl="0">
              <a:spcBef>
                <a:spcPts val="1000"/>
              </a:spcBef>
              <a:buClr>
                <a:srgbClr val="000000"/>
              </a:buClr>
              <a:buSzPct val="91666"/>
              <a:buFont typeface="Arial"/>
              <a:buNone/>
            </a:pPr>
            <a:endParaRPr lang="ru-RU" sz="24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just" rtl="0">
              <a:spcBef>
                <a:spcPts val="100"/>
              </a:spcBef>
              <a:buSzPct val="100000"/>
              <a:buFont typeface="Times New Roman"/>
              <a:buChar char="●"/>
            </a:pPr>
            <a:r>
              <a:rPr lang="ru-RU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  <a:sym typeface="Times New Roman"/>
              </a:rPr>
              <a:t>определение </a:t>
            </a:r>
            <a:r>
              <a:rPr lang="ru-RU" sz="1400" dirty="0">
                <a:latin typeface="Times New Roman"/>
                <a:ea typeface="Times New Roman"/>
                <a:cs typeface="Times New Roman"/>
                <a:sym typeface="Times New Roman"/>
              </a:rPr>
              <a:t>правильности оформления бухгалтерских операций предприятия;</a:t>
            </a:r>
          </a:p>
          <a:p>
            <a:pPr marL="457200" lvl="0" indent="-304800" algn="just" rtl="0">
              <a:spcBef>
                <a:spcPts val="0"/>
              </a:spcBef>
              <a:buSzPct val="100000"/>
              <a:buFont typeface="Times New Roman"/>
              <a:buChar char="●"/>
            </a:pPr>
            <a:r>
              <a:rPr lang="ru-RU" sz="1400" dirty="0">
                <a:latin typeface="Times New Roman"/>
                <a:ea typeface="Times New Roman"/>
                <a:cs typeface="Times New Roman"/>
                <a:sym typeface="Times New Roman"/>
              </a:rPr>
              <a:t> определение наличия или отсутствия материальных ценностей и денежных  средств;</a:t>
            </a:r>
          </a:p>
          <a:p>
            <a:pPr marL="457200" lvl="0" indent="-304800" algn="just" rtl="0">
              <a:spcBef>
                <a:spcPts val="0"/>
              </a:spcBef>
              <a:buSzPct val="100000"/>
              <a:buFont typeface="Times New Roman"/>
              <a:buChar char="●"/>
            </a:pPr>
            <a:r>
              <a:rPr lang="ru-RU" sz="1400" dirty="0">
                <a:latin typeface="Times New Roman"/>
                <a:ea typeface="Times New Roman"/>
                <a:cs typeface="Times New Roman"/>
                <a:sym typeface="Times New Roman"/>
              </a:rPr>
              <a:t> определение обстоятельств, имеющих 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  <a:sym typeface="Times New Roman"/>
              </a:rPr>
              <a:t>отношение </a:t>
            </a:r>
            <a:r>
              <a:rPr lang="ru-RU" sz="1400" dirty="0">
                <a:latin typeface="Times New Roman"/>
                <a:ea typeface="Times New Roman"/>
                <a:cs typeface="Times New Roman"/>
                <a:sym typeface="Times New Roman"/>
              </a:rPr>
              <a:t>к недостачам и излишкам;</a:t>
            </a:r>
          </a:p>
          <a:p>
            <a:pPr marL="457200" lvl="0" indent="-304800" algn="just" rtl="0">
              <a:spcBef>
                <a:spcPts val="0"/>
              </a:spcBef>
              <a:buSzPct val="100000"/>
              <a:buFont typeface="Times New Roman"/>
              <a:buChar char="●"/>
            </a:pPr>
            <a:r>
              <a:rPr lang="ru-RU" sz="1400" dirty="0">
                <a:latin typeface="Times New Roman"/>
                <a:ea typeface="Times New Roman"/>
                <a:cs typeface="Times New Roman"/>
                <a:sym typeface="Times New Roman"/>
              </a:rPr>
              <a:t> определение доброкачественности  проведенной  ревизии;</a:t>
            </a:r>
          </a:p>
          <a:p>
            <a:pPr marL="457200" lvl="0" indent="-304800" algn="just" rtl="0">
              <a:spcBef>
                <a:spcPts val="0"/>
              </a:spcBef>
              <a:buSzPct val="100000"/>
              <a:buChar char="●"/>
            </a:pPr>
            <a:r>
              <a:rPr lang="ru-RU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  <a:sym typeface="Times New Roman"/>
              </a:rPr>
              <a:t>определение </a:t>
            </a:r>
            <a:r>
              <a:rPr lang="ru-RU" sz="1400" dirty="0">
                <a:latin typeface="Times New Roman"/>
                <a:ea typeface="Times New Roman"/>
                <a:cs typeface="Times New Roman"/>
                <a:sym typeface="Times New Roman"/>
              </a:rPr>
              <a:t>состояния бухгалтерского учета на 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  <a:sym typeface="Times New Roman"/>
              </a:rPr>
              <a:t>предприятии.</a:t>
            </a:r>
          </a:p>
          <a:p>
            <a:pPr marL="457200" lvl="0" indent="-304800" algn="just" rtl="0">
              <a:spcBef>
                <a:spcPts val="0"/>
              </a:spcBef>
              <a:buSzPct val="100000"/>
              <a:buChar char="●"/>
            </a:pPr>
            <a:endParaRPr lang="ru-RU" sz="1400" b="1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just" rtl="0">
              <a:spcBef>
                <a:spcPts val="0"/>
              </a:spcBef>
              <a:buSzPct val="100000"/>
              <a:buNone/>
            </a:pPr>
            <a:r>
              <a:rPr lang="ru-RU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ВАЖНО</a:t>
            </a:r>
            <a:r>
              <a:rPr lang="ru-RU" sz="1400" b="1" dirty="0">
                <a:latin typeface="Times New Roman"/>
                <a:ea typeface="Times New Roman"/>
                <a:cs typeface="Times New Roman"/>
                <a:sym typeface="Times New Roman"/>
              </a:rPr>
              <a:t>! Одна из функций такой экспертизы - оценка действия руководителя организации с точки 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зрения</a:t>
            </a:r>
          </a:p>
          <a:p>
            <a:pPr marL="457200" lvl="0" indent="-304800" algn="just" rtl="0">
              <a:spcBef>
                <a:spcPts val="0"/>
              </a:spcBef>
              <a:buSzPct val="100000"/>
              <a:buNone/>
            </a:pPr>
            <a:r>
              <a:rPr lang="ru-RU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деяний</a:t>
            </a:r>
            <a:r>
              <a:rPr lang="ru-RU" sz="1400" b="1" dirty="0">
                <a:latin typeface="Times New Roman"/>
                <a:ea typeface="Times New Roman"/>
                <a:cs typeface="Times New Roman"/>
                <a:sym typeface="Times New Roman"/>
              </a:rPr>
              <a:t>, предусмотренных Уголовным Кодексом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, приведших </a:t>
            </a:r>
            <a:r>
              <a:rPr lang="ru-RU" sz="1400" b="1" dirty="0">
                <a:latin typeface="Times New Roman"/>
                <a:ea typeface="Times New Roman"/>
                <a:cs typeface="Times New Roman"/>
                <a:sym typeface="Times New Roman"/>
              </a:rPr>
              <a:t>компанию к 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банкротству, </a:t>
            </a:r>
            <a:r>
              <a:rPr lang="ru-RU" sz="1400" b="1" dirty="0">
                <a:latin typeface="Times New Roman"/>
                <a:ea typeface="Times New Roman"/>
                <a:cs typeface="Times New Roman"/>
                <a:sym typeface="Times New Roman"/>
              </a:rPr>
              <a:t>или ее 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финансовых</a:t>
            </a:r>
          </a:p>
          <a:p>
            <a:pPr marL="457200" lvl="0" indent="-304800" algn="just" rtl="0">
              <a:spcBef>
                <a:spcPts val="0"/>
              </a:spcBef>
              <a:buSzPct val="100000"/>
              <a:buNone/>
            </a:pPr>
            <a:r>
              <a:rPr lang="ru-RU" sz="1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показателей.</a:t>
            </a:r>
            <a:endParaRPr lang="ru-RU" sz="1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" name="Shape 202"/>
          <p:cNvPicPr preferRelativeResize="0"/>
          <p:nvPr/>
        </p:nvPicPr>
        <p:blipFill>
          <a:blip r:embed="rId3" cstate="screen">
            <a:alphaModFix/>
          </a:blip>
          <a:srcRect l="8749" r="7019" b="9078"/>
          <a:stretch>
            <a:fillRect/>
          </a:stretch>
        </p:blipFill>
        <p:spPr>
          <a:xfrm>
            <a:off x="7164288" y="3284984"/>
            <a:ext cx="1979712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:\Users\manager_nekc\Downloads\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23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2555776" y="1700808"/>
            <a:ext cx="6588224" cy="28803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ru-RU" sz="1200" b="1" dirty="0" smtClean="0"/>
          </a:p>
          <a:p>
            <a:r>
              <a:rPr lang="ru-RU" sz="1200" b="1" dirty="0" err="1" smtClean="0"/>
              <a:t>Эксперт-автотехник</a:t>
            </a:r>
            <a:r>
              <a:rPr lang="ru-RU" sz="1200" b="1" dirty="0" smtClean="0"/>
              <a:t> 1 категории, сертифицированный судебный эксперт: </a:t>
            </a:r>
          </a:p>
          <a:p>
            <a:endParaRPr lang="ru-RU" sz="1200" dirty="0" smtClean="0"/>
          </a:p>
          <a:p>
            <a:r>
              <a:rPr lang="ru-RU" sz="1200" dirty="0" smtClean="0"/>
              <a:t>Эксперт – техник  (№ 1913 в государственном реестре Министерства юстиции РФ)</a:t>
            </a:r>
          </a:p>
          <a:p>
            <a:r>
              <a:rPr lang="ru-RU" sz="1200" dirty="0" smtClean="0"/>
              <a:t>13.1.</a:t>
            </a:r>
            <a:r>
              <a:rPr lang="ru-RU" sz="1200" i="1" dirty="0" smtClean="0"/>
              <a:t>«Исследование обстоятельств дорожно-транспортного происшествия».</a:t>
            </a:r>
            <a:endParaRPr lang="ru-RU" sz="1200" dirty="0" smtClean="0"/>
          </a:p>
          <a:p>
            <a:r>
              <a:rPr lang="ru-RU" sz="1200" dirty="0" smtClean="0"/>
              <a:t>13.2.</a:t>
            </a:r>
            <a:r>
              <a:rPr lang="ru-RU" sz="1200" i="1" dirty="0" smtClean="0"/>
              <a:t>«Исследование технического состояния транспортных средств».</a:t>
            </a:r>
            <a:endParaRPr lang="ru-RU" sz="1200" dirty="0" smtClean="0"/>
          </a:p>
          <a:p>
            <a:r>
              <a:rPr lang="ru-RU" sz="1200" dirty="0" smtClean="0"/>
              <a:t>13.3.</a:t>
            </a:r>
            <a:r>
              <a:rPr lang="ru-RU" sz="1200" i="1" dirty="0" smtClean="0"/>
              <a:t>«Исследование следов на транспортных средствах и месте ДТП».</a:t>
            </a:r>
            <a:endParaRPr lang="ru-RU" sz="1200" dirty="0" smtClean="0"/>
          </a:p>
          <a:p>
            <a:r>
              <a:rPr lang="ru-RU" sz="1200" dirty="0" smtClean="0"/>
              <a:t>13.4.</a:t>
            </a:r>
            <a:r>
              <a:rPr lang="ru-RU" sz="1200" i="1" dirty="0" smtClean="0"/>
              <a:t>«Исследование транспортных средств в целях определения стоимости восстановительного ремонта и остаточной стоимости»</a:t>
            </a:r>
            <a:r>
              <a:rPr lang="ru-RU" sz="1200" dirty="0" smtClean="0"/>
              <a:t>.</a:t>
            </a:r>
          </a:p>
          <a:p>
            <a:r>
              <a:rPr lang="ru-RU" sz="1200" dirty="0" smtClean="0"/>
              <a:t>13.5.</a:t>
            </a:r>
            <a:r>
              <a:rPr lang="ru-RU" sz="1200" i="1" dirty="0" smtClean="0"/>
              <a:t>«Исследование технического состояния дороги, дорожных условий на месте дорожно-транспортного происшествия»</a:t>
            </a:r>
            <a:r>
              <a:rPr lang="ru-RU" sz="1200" dirty="0" smtClean="0"/>
              <a:t>.</a:t>
            </a:r>
          </a:p>
          <a:p>
            <a:r>
              <a:rPr lang="ru-RU" sz="1200" dirty="0" smtClean="0"/>
              <a:t>13.6.</a:t>
            </a:r>
            <a:r>
              <a:rPr lang="ru-RU" sz="1200" i="1" dirty="0" smtClean="0"/>
              <a:t>«Исследование транспортных средств по выявлению дефектов, качеству сборки, ремонта и рекламациям»</a:t>
            </a:r>
            <a:r>
              <a:rPr lang="ru-RU" sz="1200" dirty="0" smtClean="0"/>
              <a:t>.</a:t>
            </a:r>
          </a:p>
          <a:p>
            <a:r>
              <a:rPr lang="ru-RU" sz="1200" dirty="0" smtClean="0"/>
              <a:t>32.1.</a:t>
            </a:r>
            <a:r>
              <a:rPr lang="ru-RU" sz="1200" i="1" dirty="0" smtClean="0"/>
              <a:t>«Экспертная деятельность медиаторов (посредников-участников досудебной процедуры урегулирования споров)»</a:t>
            </a:r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</p:txBody>
      </p:sp>
      <p:sp>
        <p:nvSpPr>
          <p:cNvPr id="25" name="Заголовок 24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196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6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Лаборатория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автотехнических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 комплексных технических экспертиз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Shape 172"/>
          <p:cNvSpPr txBox="1"/>
          <p:nvPr/>
        </p:nvSpPr>
        <p:spPr>
          <a:xfrm>
            <a:off x="0" y="3933056"/>
            <a:ext cx="2519264" cy="792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/>
            <a:r>
              <a:rPr lang="ru-RU" b="1" dirty="0" smtClean="0"/>
              <a:t>Андриянов </a:t>
            </a:r>
          </a:p>
          <a:p>
            <a:pPr algn="ctr"/>
            <a:r>
              <a:rPr lang="ru-RU" b="1" dirty="0" smtClean="0"/>
              <a:t>Валерий Михайлович</a:t>
            </a:r>
          </a:p>
          <a:p>
            <a:pPr algn="ctr"/>
            <a:r>
              <a:rPr lang="ru-RU" sz="1100" b="1" dirty="0" smtClean="0"/>
              <a:t>+7(9372)-75-15-17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2411760" y="1700808"/>
            <a:ext cx="6732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0" y="4581128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4" name="Рисунок 1872" descr="C:\Users\Анна\Desktop\Файлы с раб. стола\Новая папка\DSC_282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196752"/>
            <a:ext cx="256425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0" y="4653136"/>
            <a:ext cx="4716016" cy="218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Образование/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Допуски / Лицензии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1999г. «УАМТ» по специальности: «Автомобилестроение» - техник.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2004г. «Ульяновский государственный технический университет» по специальности: «Автомобиле- и тракторостроение»</a:t>
            </a:r>
            <a:r>
              <a:rPr kumimoji="0" lang="ru-RU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инженер.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2011г. «Ульяновский государственный</a:t>
            </a:r>
            <a:r>
              <a:rPr kumimoji="0" lang="ru-RU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университет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по программе «Оценка стоимости предприятия (бизнеса)» - оценщик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2010 по наст.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НП «Палата судебных экспертов» (МИНЮСТ)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переподготовка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сертификация судебного</a:t>
            </a:r>
            <a:r>
              <a:rPr kumimoji="0" lang="ru-RU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эксперта (13.1.-13.6;32.1.),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также по программе «Профессиональная переподготовка экспертов-техников» - эксперт.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2017г. «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Ульяновский государственный университет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по программе: «Мастер делового администрирования»( МВА)</a:t>
            </a:r>
            <a:r>
              <a:rPr kumimoji="0" lang="ru-RU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44008" y="4653137"/>
            <a:ext cx="44999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+mn-lt"/>
                <a:cs typeface="Times New Roman" pitchFamily="18" charset="0"/>
              </a:rPr>
              <a:t>Членство/ Представительство/ Общественная деятельность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Представитель НП «Национальное Объединение Судебных Экспертов» по Ульяновской области.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Председатель Общественного совета судебных экспертов Ульяновской области при  «Палате Судебных Экспертов им. Ю.Г.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Корухова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Член РОО «Деловая Россия», РОО «Опора России», экспертного совета  при Минтранс.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Член Торгово-Промышленной Палаты  РФ.</a:t>
            </a:r>
          </a:p>
          <a:p>
            <a:pPr algn="just"/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Сооснователь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Учебного центра «Центра землеустроительного проектирования, оценки земель и экспертизы на базе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УлГАУ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 по ГЧП. </a:t>
            </a: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Семейное положение: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женат, дочь.</a:t>
            </a: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Стаж работы, в т.ч. экспертной, с 1998г.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Shape 172"/>
          <p:cNvSpPr txBox="1"/>
          <p:nvPr/>
        </p:nvSpPr>
        <p:spPr>
          <a:xfrm>
            <a:off x="2555776" y="1196752"/>
            <a:ext cx="6588224" cy="5040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/>
            <a:r>
              <a:rPr lang="ru-RU" b="1" dirty="0" smtClean="0"/>
              <a:t>Руководитель </a:t>
            </a:r>
            <a:r>
              <a:rPr lang="ru-RU" b="1" dirty="0" smtClean="0"/>
              <a:t>лаборатории</a:t>
            </a:r>
          </a:p>
        </p:txBody>
      </p:sp>
      <p:pic>
        <p:nvPicPr>
          <p:cNvPr id="14" name="Picture 2" descr="C:\Users\manager_nekc\Downloads\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24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Shape 401"/>
          <p:cNvSpPr/>
          <p:nvPr/>
        </p:nvSpPr>
        <p:spPr>
          <a:xfrm>
            <a:off x="2123728" y="1196752"/>
            <a:ext cx="7020272" cy="566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533400" lvl="0" indent="-6985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ru-RU" sz="15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Уникальность и преимущества лаборатории в оборудовании, </a:t>
            </a:r>
          </a:p>
          <a:p>
            <a:pPr marL="0" marR="533400" lvl="0" indent="-6985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ru-RU" sz="15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которое позволяет</a:t>
            </a:r>
            <a:r>
              <a:rPr lang="ru-RU" sz="15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lang="ru-RU" sz="15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533400" lvl="0" indent="-228600" algn="just" rtl="0">
              <a:lnSpc>
                <a:spcPct val="115000"/>
              </a:lnSpc>
              <a:spcBef>
                <a:spcPts val="0"/>
              </a:spcBef>
              <a:buFont typeface="Times New Roman"/>
              <a:buChar char="●"/>
            </a:pP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определять изменения геометрии кузова и  его  проёмов  (3D промер геометрии кузова</a:t>
            </a: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);</a:t>
            </a:r>
            <a:endParaRPr lang="ru-RU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Font typeface="Times New Roman"/>
              <a:buChar char="●"/>
            </a:pP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 определять точные размеры автомобильных деталей, расстояние между деталями и агрегатами, их взаимное расположение в пространстве;</a:t>
            </a:r>
          </a:p>
          <a:p>
            <a:pPr marL="457200" marR="533400" lvl="0" indent="-228600" algn="just" rtl="0">
              <a:lnSpc>
                <a:spcPct val="115000"/>
              </a:lnSpc>
              <a:spcBef>
                <a:spcPts val="0"/>
              </a:spcBef>
              <a:buFont typeface="Times New Roman"/>
              <a:buChar char="●"/>
            </a:pP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определять расстояние между автомобилями и </a:t>
            </a: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их </a:t>
            </a: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взаимное положение на месте ДТП, </a:t>
            </a: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осуществлять </a:t>
            </a: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привязку автомобилей (участников ДТП) к местности;</a:t>
            </a:r>
          </a:p>
          <a:p>
            <a:pPr marL="457200" marR="533400" lvl="0" indent="-228600" algn="just" rtl="0">
              <a:lnSpc>
                <a:spcPct val="115000"/>
              </a:lnSpc>
              <a:spcBef>
                <a:spcPts val="0"/>
              </a:spcBef>
              <a:buChar char="●"/>
            </a:pP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 определять толщину любого покрытия на изделиях из различных металлов и сплавов, в т.ч. и лакокрасочного;</a:t>
            </a:r>
          </a:p>
          <a:p>
            <a:pPr marL="457200" marR="533400" lvl="0" indent="-228600" algn="just" rtl="0">
              <a:lnSpc>
                <a:spcPct val="115000"/>
              </a:lnSpc>
              <a:spcBef>
                <a:spcPts val="0"/>
              </a:spcBef>
              <a:buFont typeface="Times New Roman"/>
              <a:buChar char="●"/>
            </a:pP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определять качество лакокрасочного покрытия кузова автомобиля;</a:t>
            </a:r>
          </a:p>
          <a:p>
            <a:pPr marL="457200" marR="533400" lvl="0" indent="-228600" algn="just" rtl="0">
              <a:lnSpc>
                <a:spcPct val="115000"/>
              </a:lnSpc>
              <a:spcBef>
                <a:spcPts val="0"/>
              </a:spcBef>
              <a:buFont typeface="Times New Roman"/>
              <a:buChar char="●"/>
            </a:pP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определять основные параметры </a:t>
            </a: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электронной </a:t>
            </a: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системы управления автомобиля;</a:t>
            </a:r>
          </a:p>
          <a:p>
            <a:pPr marL="457200" marR="533400" lvl="0" indent="-228600" rtl="0">
              <a:lnSpc>
                <a:spcPct val="115000"/>
              </a:lnSpc>
              <a:spcBef>
                <a:spcPts val="0"/>
              </a:spcBef>
              <a:buFont typeface="Times New Roman"/>
              <a:buChar char="●"/>
            </a:pP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определять наличие и качество сварных, паяных швов</a:t>
            </a: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, различия </a:t>
            </a: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в технологических режимах  выполнения </a:t>
            </a: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 точечной </a:t>
            </a: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сварки, её качества;</a:t>
            </a:r>
          </a:p>
          <a:p>
            <a:pPr marL="457200" marR="533400" lvl="0" indent="-228600" rtl="0">
              <a:lnSpc>
                <a:spcPct val="115000"/>
              </a:lnSpc>
              <a:spcBef>
                <a:spcPts val="0"/>
              </a:spcBef>
              <a:buFont typeface="Times New Roman"/>
              <a:buChar char="●"/>
            </a:pP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получать термограммы узлов автомобиля, </a:t>
            </a: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позволяющие находить </a:t>
            </a: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неисправные детали или детали, которые </a:t>
            </a: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скоро </a:t>
            </a: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выйдут из строя</a:t>
            </a: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457200" marR="533400" lvl="0" indent="-228600">
              <a:lnSpc>
                <a:spcPct val="115000"/>
              </a:lnSpc>
              <a:buFont typeface="Times New Roman"/>
              <a:buChar char="●"/>
            </a:pP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ГЛАВНАЯ НАША ЦЕННОСТЬ – библиотека – издания по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автотехнической</a:t>
            </a: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 экспертизе с 1932г. до 2022г. в единственном экземпляре в Поволжье.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3" name="Shape 403" descr="3.JPG"/>
          <p:cNvPicPr preferRelativeResize="0"/>
          <p:nvPr/>
        </p:nvPicPr>
        <p:blipFill>
          <a:blip r:embed="rId3" cstate="screen">
            <a:alphaModFix/>
          </a:blip>
          <a:srcRect/>
          <a:stretch>
            <a:fillRect/>
          </a:stretch>
        </p:blipFill>
        <p:spPr>
          <a:xfrm>
            <a:off x="0" y="1484784"/>
            <a:ext cx="2123728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Shape 404" descr="1.JPG"/>
          <p:cNvPicPr preferRelativeResize="0"/>
          <p:nvPr/>
        </p:nvPicPr>
        <p:blipFill>
          <a:blip r:embed="rId4" cstate="screen">
            <a:alphaModFix/>
          </a:blip>
          <a:stretch>
            <a:fillRect/>
          </a:stretch>
        </p:blipFill>
        <p:spPr>
          <a:xfrm>
            <a:off x="0" y="3717032"/>
            <a:ext cx="2123728" cy="1611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C:\Users\Lena\Desktop\Bosch_0601241100_3_2-800x80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5444882"/>
            <a:ext cx="2123728" cy="1413117"/>
          </a:xfrm>
          <a:prstGeom prst="rect">
            <a:avLst/>
          </a:prstGeom>
          <a:noFill/>
        </p:spPr>
      </p:pic>
      <p:sp>
        <p:nvSpPr>
          <p:cNvPr id="12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Лаборатория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автотехнических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 комплексных технических экспертиз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" name="Shape 338" descr="bigstock__d_red_exclamation_mark_on_whi_18984152-1.jpg"/>
          <p:cNvPicPr preferRelativeResize="0"/>
          <p:nvPr/>
        </p:nvPicPr>
        <p:blipFill>
          <a:blip r:embed="rId6" cstate="screen">
            <a:alphaModFix/>
          </a:blip>
          <a:stretch>
            <a:fillRect/>
          </a:stretch>
        </p:blipFill>
        <p:spPr>
          <a:xfrm>
            <a:off x="1979712" y="1196752"/>
            <a:ext cx="432048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manager_nekc\Downloads\pn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/>
        </p:nvSpPr>
        <p:spPr>
          <a:xfrm>
            <a:off x="2483769" y="1196752"/>
            <a:ext cx="4608512" cy="43924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Из нашего опыта: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Описание ситуации: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Автомобиль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NISSAN Pathfinder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двигался по изгибу дороги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левую сторону по ходу движения со скоростью 70-80 км/час. Автомобиль внезапно самопроизвольно изменил траекторию движения в левую сторону по ходу движения, пересек встречную полосу движения и слетел в кювет, где совершил опрокидывание на крышу.	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Выводы: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На автомобиле отсутствовали  дефекты и недостатки рулевого управления, тормозной системы и ходовой части.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автомобиле имелся недопустимый эксплуатационный износ шин задних колес, что в условиях прохождение скользкого поворота дороги привело к некорректной работе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антиблокировочной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системы тормозов и могло стать, при всех прочих равных условиях, причинной ДТП.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Лаборатория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автотехнических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 комплексных технических экспертиз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92280" y="1196752"/>
            <a:ext cx="2051720" cy="5661248"/>
          </a:xfrm>
          <a:prstGeom prst="rect">
            <a:avLst/>
          </a:prstGeom>
          <a:noFill/>
        </p:spPr>
      </p:pic>
      <p:pic>
        <p:nvPicPr>
          <p:cNvPr id="15" name="Picture 2" descr="фото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" y="1196752"/>
            <a:ext cx="2483769" cy="202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DSC0262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3212976"/>
            <a:ext cx="249947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P1030899"/>
          <p:cNvPicPr>
            <a:picLocks noChangeAspect="1" noChangeArrowheads="1"/>
          </p:cNvPicPr>
          <p:nvPr/>
        </p:nvPicPr>
        <p:blipFill>
          <a:blip r:embed="rId6" cstate="screen">
            <a:lum contrast="40000"/>
          </a:blip>
          <a:srcRect/>
          <a:stretch>
            <a:fillRect/>
          </a:stretch>
        </p:blipFill>
        <p:spPr bwMode="auto">
          <a:xfrm>
            <a:off x="1" y="5229200"/>
            <a:ext cx="2512021" cy="16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3" name="Picture 1" descr="009334-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555776" y="5661248"/>
            <a:ext cx="81915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009333-1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347864" y="5667375"/>
            <a:ext cx="8477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009332-1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139952" y="5667375"/>
            <a:ext cx="8477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009331-1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932040" y="5667375"/>
            <a:ext cx="8477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009336-1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5724128" y="5667375"/>
            <a:ext cx="8477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009335-1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6516216" y="5661249"/>
            <a:ext cx="790575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manager_nekc\Downloads\png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26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Shape 401"/>
          <p:cNvSpPr/>
          <p:nvPr/>
        </p:nvSpPr>
        <p:spPr>
          <a:xfrm>
            <a:off x="4644009" y="1196752"/>
            <a:ext cx="4248471" cy="38884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just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algn="just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algn="just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algn="just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Автомобильный диагностический сканер </a:t>
            </a:r>
          </a:p>
          <a:p>
            <a:pPr algn="just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Launch X-431 Pro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algn="just"/>
            <a:endParaRPr lang="ru-RU" b="1" dirty="0" smtClean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algn="just"/>
            <a:endParaRPr lang="ru-RU" b="1" dirty="0" smtClean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Функции:</a:t>
            </a:r>
          </a:p>
          <a:p>
            <a:pPr algn="just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Кодирование блоков управления.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Адаптация блоков управления.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Сброс сервисных интервалов.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Считывание потоков данных систем автомобиля. 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Отображение текущих параметров системы. 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Проверка исполнительных механизмов. 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Чтение и стирание кодов неисправностей систем автомобиля.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  <a:hlinkClick r:id="rId4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/>
          </a:p>
          <a:p>
            <a:pPr marL="0" marR="53340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0" name="Picture 2" descr="C:\Users\Lena\Desktop\gecu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99592" y="5023789"/>
            <a:ext cx="3096344" cy="1834211"/>
          </a:xfrm>
          <a:prstGeom prst="rect">
            <a:avLst/>
          </a:prstGeom>
          <a:noFill/>
        </p:spPr>
      </p:pic>
      <p:pic>
        <p:nvPicPr>
          <p:cNvPr id="2051" name="Picture 3" descr="C:\Users\Lena\Desktop\geometriya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28300" y="5085184"/>
            <a:ext cx="3444099" cy="1772816"/>
          </a:xfrm>
          <a:prstGeom prst="rect">
            <a:avLst/>
          </a:prstGeom>
          <a:noFill/>
        </p:spPr>
      </p:pic>
      <p:pic>
        <p:nvPicPr>
          <p:cNvPr id="14" name="Shape 428" descr="bigstock__d_red_exclamation_mark_on_whi_18984152-1.jpg"/>
          <p:cNvPicPr preferRelativeResize="0"/>
          <p:nvPr/>
        </p:nvPicPr>
        <p:blipFill>
          <a:blip r:embed="rId7" cstate="screen">
            <a:alphaModFix/>
          </a:blip>
          <a:stretch>
            <a:fillRect/>
          </a:stretch>
        </p:blipFill>
        <p:spPr>
          <a:xfrm>
            <a:off x="179512" y="5589240"/>
            <a:ext cx="395536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Лаборатория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автотехнических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и комплексных технических экспертиз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Shape 401"/>
          <p:cNvSpPr/>
          <p:nvPr/>
        </p:nvSpPr>
        <p:spPr>
          <a:xfrm>
            <a:off x="323528" y="1196752"/>
            <a:ext cx="4320480" cy="40324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3D промер геометрии кузова и его проёмов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Предоставляем полный отчет о геометрии кузова, рамы  для объективной оценки его состояния.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Наши услуги: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Измерение геометрии кузова повреждённого автомобиля.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Диагностика геометрии несущих систем коммерческого транспорта.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Проверка геометрии кузова при выборе автомобиля с пробегом.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Выездная диагностика по промеру геометрии кузова автомобиля.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Мы не используем устаревшие методы измерений, а взяли  на вооружение инновационные 3D-технологии.</a:t>
            </a:r>
            <a:endParaRPr sz="16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2" descr="C:\Users\manager_nekc\Downloads\png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467544" y="1412776"/>
            <a:ext cx="8229600" cy="4749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just">
              <a:buNone/>
            </a:pPr>
            <a:r>
              <a:rPr lang="ru-RU" sz="1400" dirty="0" smtClean="0"/>
              <a:t>	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Основные принципы экспертизы ставят во главу угла не продажу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услуг,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помощь клиенту в его делах, ведь более 95% выигранных споров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имеют в  основе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наши экспертные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заключения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клиенты обращаются к нам снова.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Для нас важен Ваш результат!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Мы проводили такие экспертизы как: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55-11246/2020</a:t>
            </a:r>
            <a:endParaRPr lang="ru-RU" sz="1400" dirty="0" smtClean="0"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72-6272/2021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72-3218/2021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72-8386/2019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72-14168/2017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72-5120/2017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72-12748/2014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72-7678/2015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hlinkClick r:id="rId3"/>
              </a:rPr>
              <a:t/>
            </a:r>
            <a:br>
              <a:rPr lang="ru-RU" sz="1400" dirty="0" smtClean="0">
                <a:hlinkClick r:id="rId3"/>
              </a:rPr>
            </a:br>
            <a:endParaRPr lang="ru-RU" sz="1400" b="0" i="0" u="none" strike="noStrike" cap="none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sp>
        <p:nvSpPr>
          <p:cNvPr id="482" name="Shape 482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27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8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Наш опыт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Picture 2" descr="C:\Users\manager_nekc\Downloads\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" name="Shape 501"/>
          <p:cNvGraphicFramePr/>
          <p:nvPr/>
        </p:nvGraphicFramePr>
        <p:xfrm>
          <a:off x="179513" y="1772661"/>
          <a:ext cx="8784975" cy="4734444"/>
        </p:xfrm>
        <a:graphic>
          <a:graphicData uri="http://schemas.openxmlformats.org/drawingml/2006/table">
            <a:tbl>
              <a:tblPr firstRow="1" bandRow="1">
                <a:noFill/>
                <a:tableStyleId>{022AF4E7-C53E-430B-9950-59FD7B07F3FE}</a:tableStyleId>
              </a:tblPr>
              <a:tblGrid>
                <a:gridCol w="2928325"/>
                <a:gridCol w="2928325"/>
                <a:gridCol w="2928325"/>
              </a:tblGrid>
              <a:tr h="24484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800" b="1" u="sng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Тепловизор</a:t>
                      </a:r>
                      <a:r>
                        <a:rPr lang="ru-RU" sz="1800" b="1" u="sng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Testo-885-2</a:t>
                      </a: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800" b="1" u="sng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Геодезический комплекс </a:t>
                      </a: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600" b="1" u="sng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Тахеометр Spectra Precision</a:t>
                      </a: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</a:tr>
              <a:tr h="228601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ct val="25000"/>
                        <a:buFont typeface="Calibri"/>
                        <a:buNone/>
                      </a:pPr>
                      <a:endParaRPr lang="ru-RU" sz="1800" b="1" i="0" u="sng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  <a:hlinkClick r:id="rId3"/>
                      </a:endParaRP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800" b="1" u="sng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3D промер геометрии кузова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800" b="1" u="sng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Автомобильный диагностический сканер</a:t>
                      </a: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pic>
        <p:nvPicPr>
          <p:cNvPr id="502" name="Shape 502" descr="C:\Users\Lena\Desktop\teplovizor-testo-885.png"/>
          <p:cNvPicPr preferRelativeResize="0"/>
          <p:nvPr/>
        </p:nvPicPr>
        <p:blipFill rotWithShape="1">
          <a:blip r:embed="rId4" cstate="screen">
            <a:alphaModFix/>
          </a:blip>
          <a:srcRect/>
          <a:stretch/>
        </p:blipFill>
        <p:spPr>
          <a:xfrm>
            <a:off x="323530" y="2204866"/>
            <a:ext cx="2520279" cy="187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 descr="C:\Users\Lena\Desktop\south_s82v_comp_big.jpg"/>
          <p:cNvPicPr preferRelativeResize="0"/>
          <p:nvPr/>
        </p:nvPicPr>
        <p:blipFill rotWithShape="1">
          <a:blip r:embed="rId5" cstate="screen">
            <a:alphaModFix/>
          </a:blip>
          <a:srcRect/>
          <a:stretch/>
        </p:blipFill>
        <p:spPr>
          <a:xfrm>
            <a:off x="3419871" y="2132858"/>
            <a:ext cx="2219480" cy="194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Shape 504" descr="C:\Users\Lena\Desktop\scaner-launch-431.png"/>
          <p:cNvPicPr preferRelativeResize="0"/>
          <p:nvPr/>
        </p:nvPicPr>
        <p:blipFill rotWithShape="1">
          <a:blip r:embed="rId6" cstate="screen">
            <a:alphaModFix/>
          </a:blip>
          <a:srcRect/>
          <a:stretch/>
        </p:blipFill>
        <p:spPr>
          <a:xfrm>
            <a:off x="6228183" y="4869161"/>
            <a:ext cx="2520279" cy="1428748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Shape 505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28</a:t>
            </a:fld>
            <a:endParaRPr lang="ru-RU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6" name="Shape 506" descr="C:\Users\Lena\Desktop\taheometr-spectra.png"/>
          <p:cNvPicPr preferRelativeResize="0"/>
          <p:nvPr/>
        </p:nvPicPr>
        <p:blipFill rotWithShape="1">
          <a:blip r:embed="rId7" cstate="screen">
            <a:alphaModFix/>
          </a:blip>
          <a:srcRect/>
          <a:stretch/>
        </p:blipFill>
        <p:spPr>
          <a:xfrm>
            <a:off x="6444207" y="2147108"/>
            <a:ext cx="1985444" cy="1929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Shape 509" descr="http://nezavisimost73.ru/images/pribori/jps-javad.png"/>
          <p:cNvPicPr preferRelativeResize="0"/>
          <p:nvPr/>
        </p:nvPicPr>
        <p:blipFill rotWithShape="1">
          <a:blip r:embed="rId8" cstate="screen">
            <a:alphaModFix/>
          </a:blip>
          <a:srcRect/>
          <a:stretch/>
        </p:blipFill>
        <p:spPr>
          <a:xfrm>
            <a:off x="323530" y="4869160"/>
            <a:ext cx="2520279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Материально-техническая</a:t>
            </a:r>
            <a:r>
              <a:rPr kumimoji="0" lang="ru-RU" sz="36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база</a:t>
            </a:r>
          </a:p>
          <a:p>
            <a:pPr algn="ctr">
              <a:buClr>
                <a:schemeClr val="dk1"/>
              </a:buClr>
              <a:buSzPct val="25000"/>
              <a:defRPr/>
            </a:pPr>
            <a:r>
              <a:rPr lang="ru-RU" sz="3600" baseline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(уникальное)</a:t>
            </a:r>
            <a:endParaRPr lang="ru-RU" sz="3600" b="1" u="sng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  <a:hlinkClick r:id="rId3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3600" baseline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Picture 2" descr="C:\Users\manager_nekc\Downloads\png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  <p:pic>
        <p:nvPicPr>
          <p:cNvPr id="5122" name="Picture 2" descr="C:\Users\manager_nekc\Downloads\product-26179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19872" y="4797153"/>
            <a:ext cx="2232248" cy="151216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51520" y="4365104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GPS 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навигатор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Javad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Maxor</a:t>
            </a:r>
            <a:endParaRPr lang="ru-RU" sz="16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" name="Shape 501"/>
          <p:cNvGraphicFramePr/>
          <p:nvPr/>
        </p:nvGraphicFramePr>
        <p:xfrm>
          <a:off x="179513" y="1772661"/>
          <a:ext cx="8784975" cy="4734444"/>
        </p:xfrm>
        <a:graphic>
          <a:graphicData uri="http://schemas.openxmlformats.org/drawingml/2006/table">
            <a:tbl>
              <a:tblPr firstRow="1" bandRow="1">
                <a:noFill/>
                <a:tableStyleId>{022AF4E7-C53E-430B-9950-59FD7B07F3FE}</a:tableStyleId>
              </a:tblPr>
              <a:tblGrid>
                <a:gridCol w="2928325"/>
                <a:gridCol w="2832314"/>
                <a:gridCol w="3024336"/>
              </a:tblGrid>
              <a:tr h="24484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600" b="1" i="0" u="sng" strike="noStrike" cap="non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Толщиномер</a:t>
                      </a:r>
                      <a:r>
                        <a:rPr lang="en-US" sz="16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ru-RU" sz="1600" b="1" i="0" u="sng" strike="noStrike" cap="non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Condtrol</a:t>
                      </a:r>
                      <a:r>
                        <a:rPr lang="ru-RU" sz="16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ru-RU" sz="1600" b="1" i="0" u="sng" strike="noStrike" cap="non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CoFN</a:t>
                      </a:r>
                      <a:endParaRPr lang="ru-RU" sz="1600" b="1" u="sng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6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Анемометр </a:t>
                      </a:r>
                      <a:r>
                        <a:rPr lang="ru-RU" sz="1600" b="1" i="0" u="sng" strike="noStrike" cap="non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Testo</a:t>
                      </a:r>
                      <a:r>
                        <a:rPr lang="ru-RU" sz="16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410-2 </a:t>
                      </a:r>
                      <a:endParaRPr lang="ru-RU" sz="2000" b="1" u="sng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Термоанемометр </a:t>
                      </a:r>
                      <a:r>
                        <a:rPr lang="ru-RU" sz="1600" b="1" i="0" u="sng" strike="noStrike" cap="non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Testo</a:t>
                      </a:r>
                      <a:r>
                        <a:rPr lang="ru-RU" sz="16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405-V1</a:t>
                      </a:r>
                      <a:endParaRPr lang="ru-RU" sz="1600" b="1" i="0" u="sng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Arial"/>
                      </a:endParaRP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</a:tr>
              <a:tr h="2286011">
                <a:tc>
                  <a:txBody>
                    <a:bodyPr/>
                    <a:lstStyle/>
                    <a:p>
                      <a:r>
                        <a:rPr lang="ru-RU" sz="1600" b="1" i="1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Термогигрометр</a:t>
                      </a:r>
                      <a:r>
                        <a:rPr lang="ru-RU" sz="1600" b="1" i="1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ru-RU" sz="1600" b="1" i="1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Testo</a:t>
                      </a:r>
                      <a:r>
                        <a:rPr lang="ru-RU" sz="1600" b="1" i="1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608-H2</a:t>
                      </a:r>
                      <a:endParaRPr lang="ru-RU" sz="1600" b="1" i="1" u="none" strike="noStrike" cap="none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Arial"/>
                      </a:endParaRP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sng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Измеритель температуры </a:t>
                      </a:r>
                      <a:r>
                        <a:rPr lang="ru-RU" sz="1600" b="1" i="0" u="sng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Testo</a:t>
                      </a:r>
                      <a:r>
                        <a:rPr lang="ru-RU" sz="1600" b="1" i="0" u="sng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810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sng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Лазерный нивелир PHANTON 2D SET</a:t>
                      </a:r>
                      <a:endParaRPr lang="ru-RU" sz="1600" b="1" i="0" u="sng" strike="noStrike" cap="none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Arial"/>
                      </a:endParaRP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pic>
        <p:nvPicPr>
          <p:cNvPr id="504" name="Shape 504" descr="C:\Users\Lena\Desktop\scaner-launch-431.png"/>
          <p:cNvPicPr preferRelativeResize="0"/>
          <p:nvPr/>
        </p:nvPicPr>
        <p:blipFill rotWithShape="1">
          <a:blip r:embed="rId3" cstate="screen">
            <a:alphaModFix/>
          </a:blip>
          <a:srcRect/>
          <a:stretch/>
        </p:blipFill>
        <p:spPr>
          <a:xfrm>
            <a:off x="6228183" y="4869161"/>
            <a:ext cx="2520279" cy="1428748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Shape 505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29</a:t>
            </a:fld>
            <a:endParaRPr lang="ru-RU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Материально-техническая</a:t>
            </a:r>
            <a:r>
              <a:rPr kumimoji="0" lang="ru-RU" sz="36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база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ru-RU" sz="3600" baseline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(уникальное)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Picture 2" descr="C:\Users\manager_nekc\Downloads\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  <p:pic>
        <p:nvPicPr>
          <p:cNvPr id="17" name="Рисунок 16" descr="Тепловизор Testo-885-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204864"/>
            <a:ext cx="266429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Анемометр Testo 410-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204864"/>
            <a:ext cx="24482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Термоанемометр Testo 405-V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2276872"/>
            <a:ext cx="252028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Термогигрометр Testo 608-H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725144"/>
            <a:ext cx="252028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Измеритель температуры Testo 810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4797152"/>
            <a:ext cx="2448272" cy="148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компании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539552" y="1340768"/>
            <a:ext cx="8136904" cy="43204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</a:p>
          <a:p>
            <a:pPr marL="342900" marR="0" lvl="0" indent="-3429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20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ru-RU" sz="20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  <a:p>
            <a:pPr lvl="0" indent="-342900" algn="r">
              <a:lnSpc>
                <a:spcPct val="90000"/>
              </a:lnSpc>
              <a:spcBef>
                <a:spcPts val="400"/>
              </a:spcBef>
              <a:buSzPct val="25000"/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6553201" y="630932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3</a:t>
            </a:fld>
            <a:endParaRPr lang="ru-RU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5004048" y="638132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www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rusnekc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400" b="1" i="1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Shape 186" descr="i.jpg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0" y="1196752"/>
            <a:ext cx="2699792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manager_nekc\Downloads\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  <p:pic>
        <p:nvPicPr>
          <p:cNvPr id="3074" name="Picture 2" descr="X:\ЧЛЕНСТВО НЭКЦ\Выписка из реестра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46300"/>
            <a:ext cx="3614390" cy="43117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03848" y="1196752"/>
            <a:ext cx="5760640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2900" algn="r">
              <a:lnSpc>
                <a:spcPct val="90000"/>
              </a:lnSpc>
              <a:spcBef>
                <a:spcPts val="400"/>
              </a:spcBef>
              <a:buSzPct val="25000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08 апреля 2022 года изменилось наименование автономной некоммерческой организации «Национальный экспертно-криминалистический центр». Новое наименование – автономная некоммерческая организация «Национальный экспертно-криминалистический центр «СУДЭКС», или сокращенно АНО НЭКЦ «СУДЭКС». (свидетельство о государственной регистрации некоммерческой организации № 7314050210 от 18 апреля 2022г.)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-342900" algn="r">
              <a:lnSpc>
                <a:spcPct val="90000"/>
              </a:lnSpc>
              <a:spcBef>
                <a:spcPts val="400"/>
              </a:spcBef>
              <a:buSzPct val="25000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 мая 2022 года мы стали являться Членом палаты судебных экспертов имени Ю.Г.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Корюхова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«СУДЭКС» и включены в Реестр Членов «СУДЭКС» № 217 от 17 мая 2022 года</a:t>
            </a:r>
            <a:endParaRPr lang="ru-RU" dirty="0">
              <a:solidFill>
                <a:schemeClr val="dk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3075" name="Picture 3" descr="X:\ЧЛЕНСТВО НЭКЦ\Свидетельство СУДЭКС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1960" y="3212976"/>
            <a:ext cx="4622255" cy="3219478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" name="Shape 501"/>
          <p:cNvGraphicFramePr/>
          <p:nvPr/>
        </p:nvGraphicFramePr>
        <p:xfrm>
          <a:off x="179513" y="1772661"/>
          <a:ext cx="8784975" cy="4734444"/>
        </p:xfrm>
        <a:graphic>
          <a:graphicData uri="http://schemas.openxmlformats.org/drawingml/2006/table">
            <a:tbl>
              <a:tblPr firstRow="1" bandRow="1">
                <a:noFill/>
                <a:tableStyleId>{022AF4E7-C53E-430B-9950-59FD7B07F3FE}</a:tableStyleId>
              </a:tblPr>
              <a:tblGrid>
                <a:gridCol w="2928325"/>
                <a:gridCol w="2832314"/>
                <a:gridCol w="3024336"/>
              </a:tblGrid>
              <a:tr h="24484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Дальномер </a:t>
                      </a:r>
                      <a:r>
                        <a:rPr lang="ru-RU" sz="1600" b="1" i="0" u="sng" strike="noStrike" cap="non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Bosch</a:t>
                      </a:r>
                      <a:r>
                        <a:rPr lang="ru-RU" sz="16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GLM 150 </a:t>
                      </a:r>
                      <a:r>
                        <a:rPr lang="ru-RU" sz="1600" b="1" i="0" u="sng" strike="noStrike" cap="non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Professional</a:t>
                      </a:r>
                      <a:endParaRPr lang="ru-RU" sz="1600" b="1" i="0" u="sng" strike="noStrike" cap="none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Arial"/>
                      </a:endParaRPr>
                    </a:p>
                    <a:p>
                      <a:endParaRPr lang="ru-RU" sz="1400" b="1" i="0" u="sng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Arial"/>
                      </a:endParaRP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0" u="sng" strike="noStrike" cap="non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Видеоэндоскоп</a:t>
                      </a:r>
                      <a:r>
                        <a:rPr lang="ru-RU" sz="14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с управлением на 180 градусов</a:t>
                      </a:r>
                      <a:endParaRPr lang="ru-RU" sz="1400" b="1" i="0" u="sng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Arial"/>
                      </a:endParaRP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Лазерный нивелир PHANTON 2D SET</a:t>
                      </a:r>
                      <a:r>
                        <a:rPr lang="en-US" sz="16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</a:t>
                      </a:r>
                      <a:endParaRPr lang="ru-RU" sz="1600" b="1" i="0" u="sng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Arial"/>
                      </a:endParaRP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</a:tr>
              <a:tr h="2286011">
                <a:tc>
                  <a:txBody>
                    <a:bodyPr/>
                    <a:lstStyle/>
                    <a:p>
                      <a:r>
                        <a:rPr lang="ru-RU" sz="1400" b="1" i="0" u="sng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Портативные электронные весы серии КД</a:t>
                      </a:r>
                      <a:endParaRPr lang="ru-RU" sz="1400" b="1" i="0" u="sng" strike="noStrike" cap="none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Arial"/>
                      </a:endParaRP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sng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Мерная лента </a:t>
                      </a:r>
                      <a:r>
                        <a:rPr lang="ru-RU" sz="1600" b="1" i="0" u="sng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Fisco</a:t>
                      </a:r>
                      <a:r>
                        <a:rPr lang="ru-RU" sz="1600" b="1" i="0" u="sng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30m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0" u="sng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Микроскоп стереоскопический МСП-1</a:t>
                      </a:r>
                      <a:endParaRPr lang="ru-RU" sz="1400" b="1" i="0" u="sng" strike="noStrike" cap="none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Arial"/>
                      </a:endParaRP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sp>
        <p:nvSpPr>
          <p:cNvPr id="505" name="Shape 505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30</a:t>
            </a:fld>
            <a:endParaRPr lang="ru-RU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Материально-техническая</a:t>
            </a:r>
            <a:r>
              <a:rPr kumimoji="0" lang="ru-RU" sz="36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база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ru-RU" sz="3600" baseline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(уникальное)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Picture 2" descr="C:\Users\manager_nekc\Downloads\pn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  <p:pic>
        <p:nvPicPr>
          <p:cNvPr id="16" name="Рисунок 15" descr="Лазерный нивелир PHANTON 2D SET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348880"/>
            <a:ext cx="208823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manager_nekc\Downloads\4587517b-bc3c-4f05-98fc-488d41b048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7864" y="2348880"/>
            <a:ext cx="2376264" cy="1751856"/>
          </a:xfrm>
          <a:prstGeom prst="rect">
            <a:avLst/>
          </a:prstGeom>
          <a:noFill/>
        </p:spPr>
      </p:pic>
      <p:pic>
        <p:nvPicPr>
          <p:cNvPr id="23" name="Рисунок 22" descr="Видеоэндоскоп с управлением на 180 град.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348880"/>
            <a:ext cx="136815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Видеоэндоскоп с управлением на 180 град.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725144"/>
            <a:ext cx="129614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Видеоэндоскоп с управлением на 180 град.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4581128"/>
            <a:ext cx="230425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Видеоэндоскоп с управлением на 180 град.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4725144"/>
            <a:ext cx="208823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" name="Shape 501"/>
          <p:cNvGraphicFramePr/>
          <p:nvPr/>
        </p:nvGraphicFramePr>
        <p:xfrm>
          <a:off x="179513" y="1772661"/>
          <a:ext cx="8784975" cy="4734444"/>
        </p:xfrm>
        <a:graphic>
          <a:graphicData uri="http://schemas.openxmlformats.org/drawingml/2006/table">
            <a:tbl>
              <a:tblPr firstRow="1" bandRow="1">
                <a:noFill/>
                <a:tableStyleId>{022AF4E7-C53E-430B-9950-59FD7B07F3FE}</a:tableStyleId>
              </a:tblPr>
              <a:tblGrid>
                <a:gridCol w="2928325"/>
                <a:gridCol w="2832314"/>
                <a:gridCol w="3024336"/>
              </a:tblGrid>
              <a:tr h="24484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Индикатор</a:t>
                      </a:r>
                      <a:r>
                        <a:rPr lang="en-US" sz="16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ru-RU" sz="16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ОДА – 1000</a:t>
                      </a:r>
                      <a:endParaRPr lang="ru-RU" sz="1600" u="sng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sng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Arial"/>
                      </a:endParaRP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Хроматограф "</a:t>
                      </a:r>
                      <a:r>
                        <a:rPr lang="ru-RU" sz="1400" b="1" i="0" u="sng" strike="noStrike" cap="non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Хроматэк</a:t>
                      </a:r>
                      <a:r>
                        <a:rPr lang="ru-RU" sz="14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– Кристалл»</a:t>
                      </a:r>
                      <a:endParaRPr lang="ru-RU" sz="1400" b="1" i="0" u="sng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Arial"/>
                      </a:endParaRP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Цифровой уровень ADA </a:t>
                      </a:r>
                      <a:r>
                        <a:rPr lang="ru-RU" sz="1400" b="1" i="0" u="sng" strike="noStrike" cap="non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ProLevel</a:t>
                      </a:r>
                      <a:r>
                        <a:rPr lang="ru-RU" sz="1400" b="1" i="0" u="sng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100</a:t>
                      </a:r>
                      <a:endParaRPr lang="ru-RU" sz="1400" b="1" i="0" u="sng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Arial"/>
                      </a:endParaRP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</a:tr>
              <a:tr h="2286011">
                <a:tc>
                  <a:txBody>
                    <a:bodyPr/>
                    <a:lstStyle/>
                    <a:p>
                      <a:r>
                        <a:rPr lang="ru-RU" sz="1400" b="1" i="0" u="sng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Склерометр </a:t>
                      </a:r>
                      <a:r>
                        <a:rPr lang="ru-RU" sz="1400" b="1" i="0" u="sng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Schmidt</a:t>
                      </a:r>
                      <a:r>
                        <a:rPr lang="ru-RU" sz="1400" b="1" i="0" u="sng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ru-RU" sz="1400" b="1" i="0" u="sng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Hammer</a:t>
                      </a:r>
                      <a:r>
                        <a:rPr lang="ru-RU" sz="1400" b="1" i="0" u="sng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225</a:t>
                      </a:r>
                      <a:endParaRPr lang="ru-RU" sz="1400" b="1" i="0" u="sng" strike="noStrike" cap="none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Arial"/>
                      </a:endParaRP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0" u="sng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Измеритель</a:t>
                      </a:r>
                      <a:r>
                        <a:rPr lang="en-US" sz="1400" b="1" i="0" u="sng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ru-RU" sz="1400" b="1" i="0" u="sng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CMT DMM-001</a:t>
                      </a:r>
                      <a:endParaRPr sz="1800" b="1" u="sng" strike="noStrike" cap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u="none" strike="noStrike" cap="none" dirty="0"/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0" u="sng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Штангенциркуль цифровой ШЦЦ-1-150-0,01</a:t>
                      </a:r>
                      <a:endParaRPr lang="ru-RU" sz="1400" b="1" i="0" u="sng" strike="noStrike" cap="none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Arial"/>
                      </a:endParaRPr>
                    </a:p>
                  </a:txBody>
                  <a:tcPr marL="91451" marR="91451" marT="45725" marB="45725"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sp>
        <p:nvSpPr>
          <p:cNvPr id="505" name="Shape 505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31</a:t>
            </a:fld>
            <a:endParaRPr lang="ru-RU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Материально-техническая</a:t>
            </a:r>
            <a:r>
              <a:rPr kumimoji="0" lang="ru-RU" sz="36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база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ru-RU" sz="3600" baseline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(уникальное)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Picture 2" descr="C:\Users\manager_nekc\Downloads\pn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  <p:pic>
        <p:nvPicPr>
          <p:cNvPr id="17" name="Рисунок 16" descr="https://npo-diod.com/assets/images/products/45/oda1000.jpg"/>
          <p:cNvPicPr/>
          <p:nvPr/>
        </p:nvPicPr>
        <p:blipFill>
          <a:blip r:embed="rId4" cstate="print"/>
          <a:srcRect l="63891" t="7466" b="17875"/>
          <a:stretch>
            <a:fillRect/>
          </a:stretch>
        </p:blipFill>
        <p:spPr bwMode="auto">
          <a:xfrm>
            <a:off x="395536" y="2276872"/>
            <a:ext cx="144016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Видеоэндоскоп с управлением на 180 град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581128"/>
            <a:ext cx="144015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Видеоэндоскоп с управлением на 180 град.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348880"/>
            <a:ext cx="194421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s://woodonline.ru/upload/iblock/4b2/819ef14a7ad390f50f16d378fc3cca4a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4581128"/>
            <a:ext cx="187220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Цифровой уровень ADA ProLevel 10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2348880"/>
            <a:ext cx="165618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Видеоэндоскоп с управлением на 180 град.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4725144"/>
            <a:ext cx="15841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268760"/>
            <a:ext cx="65008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октябре 2018 г. подписан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протокол о создании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Общественного совета судебных экспертов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Ульяновской области при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«Палате судебных экспертов имени Ю.Г.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Корухова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-w922GsZLCk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611563" y="2924945"/>
            <a:ext cx="3840426" cy="2880319"/>
          </a:xfrm>
        </p:spPr>
      </p:pic>
      <p:pic>
        <p:nvPicPr>
          <p:cNvPr id="7" name="Рисунок 6" descr="Yk6hetFnopA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44008" y="3501009"/>
            <a:ext cx="3927539" cy="2945654"/>
          </a:xfrm>
          <a:prstGeom prst="rect">
            <a:avLst/>
          </a:prstGeom>
        </p:spPr>
      </p:pic>
      <p:sp>
        <p:nvSpPr>
          <p:cNvPr id="11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Общественная деятельность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Picture 2" descr="C:\Users\manager_nekc\Downloads\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1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СМИ о нас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0" y="1196753"/>
            <a:ext cx="9144000" cy="1296143"/>
          </a:xfrm>
        </p:spPr>
        <p:txBody>
          <a:bodyPr/>
          <a:lstStyle/>
          <a:p>
            <a:pPr algn="ctr">
              <a:buNone/>
            </a:pPr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9 февраля 2018г.  в рамках празднования 75-летия </a:t>
            </a:r>
            <a:r>
              <a:rPr lang="ru-RU" sz="18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УлГАУ</a:t>
            </a:r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состоялась церемония торжественного открытия Центра землеустроительного проектирования, оценки земель и экспертизы на факультете </a:t>
            </a:r>
            <a:r>
              <a:rPr lang="ru-RU" sz="18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агротехнологий</a:t>
            </a:r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земельных ресурсов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пищевых производств.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 smtClean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4" name="Содержимое 9" descr="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2492896"/>
            <a:ext cx="6372201" cy="2592288"/>
          </a:xfrm>
          <a:prstGeom prst="rect">
            <a:avLst/>
          </a:prstGeom>
        </p:spPr>
      </p:pic>
      <p:pic>
        <p:nvPicPr>
          <p:cNvPr id="15" name="Содержимое 9" descr="9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5085184"/>
            <a:ext cx="6355995" cy="764704"/>
          </a:xfrm>
          <a:prstGeom prst="rect">
            <a:avLst/>
          </a:prstGeom>
        </p:spPr>
      </p:pic>
      <p:pic>
        <p:nvPicPr>
          <p:cNvPr id="101378" name="Picture 2" descr="X:\!Бланки (Шаблоны)\КОРПОРАТИВНЫЕ СТАНДАРТЫ НЕЗАВИСИМОСТЬ\Корпоративная культура\Праздники в НЕЗАВИСИМОСТИ\презентация\лентка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72200" y="3162267"/>
            <a:ext cx="2771800" cy="3695733"/>
          </a:xfrm>
          <a:prstGeom prst="rect">
            <a:avLst/>
          </a:prstGeom>
          <a:noFill/>
        </p:spPr>
      </p:pic>
      <p:pic>
        <p:nvPicPr>
          <p:cNvPr id="101379" name="Picture 3" descr="X:\!Бланки (Шаблоны)\КОРПОРАТИВНЫЕ СТАНДАРТЫ НЕЗАВИСИМОСТЬ\Корпоративная культура\Праздники в НЕЗАВИСИМОСТИ\печать\DSC_285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492028" y="4941168"/>
            <a:ext cx="2880172" cy="1916832"/>
          </a:xfrm>
          <a:prstGeom prst="rect">
            <a:avLst/>
          </a:prstGeom>
          <a:noFill/>
        </p:spPr>
      </p:pic>
      <p:pic>
        <p:nvPicPr>
          <p:cNvPr id="13" name="Picture 2" descr="C:\Users\manager_nekc\Downloads\pn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1844824"/>
            <a:ext cx="34765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году учувствовали в Областном общественном конкурсе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«Общественное признание – 2020»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номинации «НКО года» 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Общественная деятельность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Picture 2" descr="C:\Users\manager_nekc\Downloads\p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manager_nekc\Desktop\работа\диплом общественное признание 2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1484784"/>
            <a:ext cx="3831059" cy="4957199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85729"/>
            <a:ext cx="7772400" cy="785818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2" y="4738845"/>
            <a:ext cx="6400799" cy="1752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1680" y="1196752"/>
            <a:ext cx="489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Сотрудники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компании 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регулярно проходят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квалификации, что подтверждается сертификатами и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удостоверениями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74" name="Рисунок 75" descr="1 Сертификат РУС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26165" y="2996952"/>
            <a:ext cx="965715" cy="1355041"/>
          </a:xfrm>
          <a:prstGeom prst="rect">
            <a:avLst/>
          </a:prstGeom>
          <a:noFill/>
        </p:spPr>
      </p:pic>
      <p:sp>
        <p:nvSpPr>
          <p:cNvPr id="20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Квалификация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" name="Рисунок 21" descr="L3ce5rCcVco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36512" y="1196752"/>
            <a:ext cx="1728193" cy="1728192"/>
          </a:xfrm>
          <a:prstGeom prst="rect">
            <a:avLst/>
          </a:prstGeom>
        </p:spPr>
      </p:pic>
      <p:pic>
        <p:nvPicPr>
          <p:cNvPr id="23" name="Рисунок 22" descr="c8OYStsNr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647164" y="1196752"/>
            <a:ext cx="2496836" cy="1728192"/>
          </a:xfrm>
          <a:prstGeom prst="rect">
            <a:avLst/>
          </a:prstGeom>
        </p:spPr>
      </p:pic>
      <p:pic>
        <p:nvPicPr>
          <p:cNvPr id="24" name="Рисунок 2" descr="аккредитация СБ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3528" y="2996952"/>
            <a:ext cx="936104" cy="1372442"/>
          </a:xfrm>
          <a:prstGeom prst="rect">
            <a:avLst/>
          </a:prstGeom>
          <a:noFill/>
        </p:spPr>
      </p:pic>
      <p:pic>
        <p:nvPicPr>
          <p:cNvPr id="25" name="Рисунок 3" descr="1img807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331640" y="2996952"/>
            <a:ext cx="1080120" cy="1373007"/>
          </a:xfrm>
          <a:prstGeom prst="rect">
            <a:avLst/>
          </a:prstGeom>
          <a:noFill/>
        </p:spPr>
      </p:pic>
      <p:pic>
        <p:nvPicPr>
          <p:cNvPr id="10251" name="Picture 11" descr="Андриянова"/>
          <p:cNvPicPr>
            <a:picLocks noChangeAspect="1" noChangeArrowheads="1"/>
          </p:cNvPicPr>
          <p:nvPr/>
        </p:nvPicPr>
        <p:blipFill>
          <a:blip r:embed="rId7" cstate="screen">
            <a:lum bright="-20000" contrast="40000"/>
          </a:blip>
          <a:srcRect/>
          <a:stretch>
            <a:fillRect/>
          </a:stretch>
        </p:blipFill>
        <p:spPr bwMode="auto">
          <a:xfrm>
            <a:off x="7812360" y="5488092"/>
            <a:ext cx="936104" cy="1369908"/>
          </a:xfrm>
          <a:prstGeom prst="rect">
            <a:avLst/>
          </a:prstGeom>
          <a:noFill/>
        </p:spPr>
      </p:pic>
      <p:pic>
        <p:nvPicPr>
          <p:cNvPr id="10249" name="Picture 9" descr="64"/>
          <p:cNvPicPr>
            <a:picLocks noChangeAspect="1" noChangeArrowheads="1"/>
          </p:cNvPicPr>
          <p:nvPr/>
        </p:nvPicPr>
        <p:blipFill>
          <a:blip r:embed="rId8" cstate="screen">
            <a:lum bright="-20000" contrast="40000"/>
          </a:blip>
          <a:srcRect/>
          <a:stretch>
            <a:fillRect/>
          </a:stretch>
        </p:blipFill>
        <p:spPr bwMode="auto">
          <a:xfrm>
            <a:off x="3491880" y="5445224"/>
            <a:ext cx="988943" cy="1412776"/>
          </a:xfrm>
          <a:prstGeom prst="rect">
            <a:avLst/>
          </a:prstGeom>
          <a:noFill/>
        </p:spPr>
      </p:pic>
      <p:pic>
        <p:nvPicPr>
          <p:cNvPr id="10248" name="Picture 8" descr="63"/>
          <p:cNvPicPr>
            <a:picLocks noChangeAspect="1" noChangeArrowheads="1"/>
          </p:cNvPicPr>
          <p:nvPr/>
        </p:nvPicPr>
        <p:blipFill>
          <a:blip r:embed="rId9" cstate="screen">
            <a:lum bright="-20000" contrast="40000"/>
          </a:blip>
          <a:srcRect/>
          <a:stretch>
            <a:fillRect/>
          </a:stretch>
        </p:blipFill>
        <p:spPr bwMode="auto">
          <a:xfrm>
            <a:off x="5683062" y="5445224"/>
            <a:ext cx="977170" cy="1412776"/>
          </a:xfrm>
          <a:prstGeom prst="rect">
            <a:avLst/>
          </a:prstGeom>
          <a:noFill/>
        </p:spPr>
      </p:pic>
      <p:pic>
        <p:nvPicPr>
          <p:cNvPr id="10247" name="Picture 7" descr="62"/>
          <p:cNvPicPr>
            <a:picLocks noChangeAspect="1" noChangeArrowheads="1"/>
          </p:cNvPicPr>
          <p:nvPr/>
        </p:nvPicPr>
        <p:blipFill>
          <a:blip r:embed="rId10" cstate="screen">
            <a:lum bright="-20000" contrast="40000"/>
          </a:blip>
          <a:srcRect/>
          <a:stretch>
            <a:fillRect/>
          </a:stretch>
        </p:blipFill>
        <p:spPr bwMode="auto">
          <a:xfrm>
            <a:off x="323528" y="5434783"/>
            <a:ext cx="1008112" cy="1423217"/>
          </a:xfrm>
          <a:prstGeom prst="rect">
            <a:avLst/>
          </a:prstGeom>
          <a:noFill/>
        </p:spPr>
      </p:pic>
      <p:pic>
        <p:nvPicPr>
          <p:cNvPr id="10246" name="Picture 6" descr="59"/>
          <p:cNvPicPr>
            <a:picLocks noChangeAspect="1" noChangeArrowheads="1"/>
          </p:cNvPicPr>
          <p:nvPr/>
        </p:nvPicPr>
        <p:blipFill>
          <a:blip r:embed="rId11" cstate="screen">
            <a:lum bright="-20000" contrast="40000"/>
          </a:blip>
          <a:srcRect/>
          <a:stretch>
            <a:fillRect/>
          </a:stretch>
        </p:blipFill>
        <p:spPr bwMode="auto">
          <a:xfrm>
            <a:off x="1403648" y="5434783"/>
            <a:ext cx="1008112" cy="1423217"/>
          </a:xfrm>
          <a:prstGeom prst="rect">
            <a:avLst/>
          </a:prstGeom>
          <a:noFill/>
        </p:spPr>
      </p:pic>
      <p:pic>
        <p:nvPicPr>
          <p:cNvPr id="10245" name="Picture 5" descr="58"/>
          <p:cNvPicPr>
            <a:picLocks noChangeAspect="1" noChangeArrowheads="1"/>
          </p:cNvPicPr>
          <p:nvPr/>
        </p:nvPicPr>
        <p:blipFill>
          <a:blip r:embed="rId12" cstate="screen">
            <a:lum bright="-20000" contrast="40000"/>
          </a:blip>
          <a:srcRect/>
          <a:stretch>
            <a:fillRect/>
          </a:stretch>
        </p:blipFill>
        <p:spPr bwMode="auto">
          <a:xfrm>
            <a:off x="2483768" y="5445225"/>
            <a:ext cx="936104" cy="1412776"/>
          </a:xfrm>
          <a:prstGeom prst="rect">
            <a:avLst/>
          </a:prstGeom>
          <a:noFill/>
        </p:spPr>
      </p:pic>
      <p:pic>
        <p:nvPicPr>
          <p:cNvPr id="10244" name="Picture 4" descr="57"/>
          <p:cNvPicPr>
            <a:picLocks noChangeAspect="1" noChangeArrowheads="1"/>
          </p:cNvPicPr>
          <p:nvPr/>
        </p:nvPicPr>
        <p:blipFill>
          <a:blip r:embed="rId13" cstate="screen">
            <a:lum bright="-20000" contrast="40000"/>
          </a:blip>
          <a:srcRect/>
          <a:stretch>
            <a:fillRect/>
          </a:stretch>
        </p:blipFill>
        <p:spPr bwMode="auto">
          <a:xfrm>
            <a:off x="4572000" y="5436927"/>
            <a:ext cx="1008112" cy="1421074"/>
          </a:xfrm>
          <a:prstGeom prst="rect">
            <a:avLst/>
          </a:prstGeom>
          <a:noFill/>
        </p:spPr>
      </p:pic>
      <p:pic>
        <p:nvPicPr>
          <p:cNvPr id="10242" name="Picture 2" descr="002"/>
          <p:cNvPicPr>
            <a:picLocks noChangeAspect="1" noChangeArrowheads="1"/>
          </p:cNvPicPr>
          <p:nvPr/>
        </p:nvPicPr>
        <p:blipFill>
          <a:blip r:embed="rId14" cstate="screen">
            <a:lum contrast="40000"/>
          </a:blip>
          <a:srcRect/>
          <a:stretch>
            <a:fillRect/>
          </a:stretch>
        </p:blipFill>
        <p:spPr bwMode="auto">
          <a:xfrm>
            <a:off x="6774955" y="5445224"/>
            <a:ext cx="965397" cy="1412776"/>
          </a:xfrm>
          <a:prstGeom prst="rect">
            <a:avLst/>
          </a:prstGeom>
          <a:noFill/>
        </p:spPr>
      </p:pic>
      <p:pic>
        <p:nvPicPr>
          <p:cNvPr id="44" name="Рисунок 43" descr="сканирование0009"/>
          <p:cNvPicPr/>
          <p:nvPr/>
        </p:nvPicPr>
        <p:blipFill>
          <a:blip r:embed="rId15" cstate="screen">
            <a:lum bright="-20000" contrast="40000"/>
          </a:blip>
          <a:srcRect/>
          <a:stretch>
            <a:fillRect/>
          </a:stretch>
        </p:blipFill>
        <p:spPr bwMode="auto">
          <a:xfrm>
            <a:off x="6948264" y="4365104"/>
            <a:ext cx="1800200" cy="100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3" name="Рисунок 2" descr="Св-во эксп.устройств бытового назнач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483768" y="4365104"/>
            <a:ext cx="2038350" cy="1019175"/>
          </a:xfrm>
          <a:prstGeom prst="rect">
            <a:avLst/>
          </a:prstGeom>
          <a:noFill/>
        </p:spPr>
      </p:pic>
      <p:pic>
        <p:nvPicPr>
          <p:cNvPr id="10262" name="Рисунок 3" descr="Св-во эксперта видео и звукозаписей 55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23528" y="4365104"/>
            <a:ext cx="2085975" cy="1019175"/>
          </a:xfrm>
          <a:prstGeom prst="rect">
            <a:avLst/>
          </a:prstGeom>
          <a:noFill/>
        </p:spPr>
      </p:pic>
      <p:sp>
        <p:nvSpPr>
          <p:cNvPr id="10264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charset="-52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5" name="Rectangle 25"/>
          <p:cNvSpPr>
            <a:spLocks noChangeArrowheads="1"/>
          </p:cNvSpPr>
          <p:nvPr/>
        </p:nvSpPr>
        <p:spPr bwMode="auto">
          <a:xfrm>
            <a:off x="0" y="1019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charset="-52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6" name="Rectangle 26"/>
          <p:cNvSpPr>
            <a:spLocks noChangeArrowheads="1"/>
          </p:cNvSpPr>
          <p:nvPr/>
        </p:nvSpPr>
        <p:spPr bwMode="auto">
          <a:xfrm>
            <a:off x="0" y="2038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charset="-52"/>
                <a:cs typeface="Times New Roman" pitchFamily="18" charset="0"/>
              </a:rPr>
              <a:t>  </a:t>
            </a: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9" name="Рисунок 58" descr="Z:\! БУХ ГК\УК\судекс\Св-во эксперта видео и звукозаписей.jpe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44008" y="4365104"/>
            <a:ext cx="2216150" cy="101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7" name="Рисунок 20" descr="нов СРО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585182" y="2990580"/>
            <a:ext cx="914810" cy="133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" name="Рисунок 19" descr="свидетельсво представительство"/>
          <p:cNvPicPr>
            <a:picLocks noChangeAspect="1" noChangeArrowheads="1"/>
          </p:cNvPicPr>
          <p:nvPr/>
        </p:nvPicPr>
        <p:blipFill>
          <a:blip r:embed="rId20">
            <a:lum contrast="20000"/>
          </a:blip>
          <a:srcRect/>
          <a:stretch>
            <a:fillRect/>
          </a:stretch>
        </p:blipFill>
        <p:spPr bwMode="auto">
          <a:xfrm>
            <a:off x="4572000" y="2996952"/>
            <a:ext cx="920802" cy="134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9" name="Рисунок 26" descr="сканирование0000"/>
          <p:cNvPicPr>
            <a:picLocks noChangeAspect="1" noChangeArrowheads="1"/>
          </p:cNvPicPr>
          <p:nvPr/>
        </p:nvPicPr>
        <p:blipFill>
          <a:blip r:embed="rId21">
            <a:lum bright="-20000" contrast="40000"/>
          </a:blip>
          <a:srcRect/>
          <a:stretch>
            <a:fillRect/>
          </a:stretch>
        </p:blipFill>
        <p:spPr bwMode="auto">
          <a:xfrm>
            <a:off x="5580112" y="2996952"/>
            <a:ext cx="1008112" cy="13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0" name="Picture 30" descr="судк"/>
          <p:cNvPicPr>
            <a:picLocks noChangeAspect="1" noChangeArrowheads="1"/>
          </p:cNvPicPr>
          <p:nvPr/>
        </p:nvPicPr>
        <p:blipFill>
          <a:blip r:embed="rId22">
            <a:lum contrast="40000"/>
          </a:blip>
          <a:srcRect l="1733" b="1312"/>
          <a:stretch>
            <a:fillRect/>
          </a:stretch>
        </p:blipFill>
        <p:spPr bwMode="auto">
          <a:xfrm>
            <a:off x="6732240" y="2996952"/>
            <a:ext cx="936909" cy="134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1" name="Picture 31" descr="1img426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740352" y="2996952"/>
            <a:ext cx="1008112" cy="134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C:\Users\manager_nekc\Downloads\png.pn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0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Квалификации/Лицензии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240" name="Рисунок 1" descr="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44730" y="5373216"/>
            <a:ext cx="977392" cy="1412776"/>
          </a:xfrm>
          <a:prstGeom prst="rect">
            <a:avLst/>
          </a:prstGeom>
          <a:noFill/>
        </p:spPr>
      </p:pic>
      <p:pic>
        <p:nvPicPr>
          <p:cNvPr id="9239" name="Рисунок 2" descr="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94015" y="5373216"/>
            <a:ext cx="966217" cy="1409436"/>
          </a:xfrm>
          <a:prstGeom prst="rect">
            <a:avLst/>
          </a:prstGeom>
          <a:noFill/>
        </p:spPr>
      </p:pic>
      <p:pic>
        <p:nvPicPr>
          <p:cNvPr id="9238" name="Рисунок 3" descr="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04370" y="5373216"/>
            <a:ext cx="975742" cy="1410391"/>
          </a:xfrm>
          <a:prstGeom prst="rect">
            <a:avLst/>
          </a:prstGeom>
          <a:noFill/>
        </p:spPr>
      </p:pic>
      <p:pic>
        <p:nvPicPr>
          <p:cNvPr id="9237" name="Рисунок 4" descr="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43300" y="5373216"/>
            <a:ext cx="956692" cy="1408463"/>
          </a:xfrm>
          <a:prstGeom prst="rect">
            <a:avLst/>
          </a:prstGeom>
          <a:noFill/>
        </p:spPr>
      </p:pic>
      <p:pic>
        <p:nvPicPr>
          <p:cNvPr id="9236" name="Рисунок 5" descr="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463180" y="5373216"/>
            <a:ext cx="959621" cy="1412776"/>
          </a:xfrm>
          <a:prstGeom prst="rect">
            <a:avLst/>
          </a:prstGeom>
          <a:noFill/>
        </p:spPr>
      </p:pic>
      <p:pic>
        <p:nvPicPr>
          <p:cNvPr id="9235" name="Рисунок 6" descr="6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764610" y="5373216"/>
            <a:ext cx="975742" cy="1419261"/>
          </a:xfrm>
          <a:prstGeom prst="rect">
            <a:avLst/>
          </a:prstGeom>
          <a:noFill/>
        </p:spPr>
      </p:pic>
      <p:pic>
        <p:nvPicPr>
          <p:cNvPr id="9241" name="Рисунок 22" descr="сканирование0042"/>
          <p:cNvPicPr>
            <a:picLocks noChangeAspect="1" noChangeArrowheads="1"/>
          </p:cNvPicPr>
          <p:nvPr/>
        </p:nvPicPr>
        <p:blipFill>
          <a:blip r:embed="rId8" cstate="screen">
            <a:lum bright="-20000" contrast="40000"/>
          </a:blip>
          <a:srcRect/>
          <a:stretch>
            <a:fillRect/>
          </a:stretch>
        </p:blipFill>
        <p:spPr bwMode="auto">
          <a:xfrm>
            <a:off x="5724128" y="2492896"/>
            <a:ext cx="936104" cy="1340768"/>
          </a:xfrm>
          <a:prstGeom prst="rect">
            <a:avLst/>
          </a:prstGeom>
          <a:noFill/>
        </p:spPr>
      </p:pic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43" name="Rectangle 2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-52"/>
                <a:ea typeface="Calibri" charset="-52"/>
                <a:cs typeface="Times New Roman" pitchFamily="18" charset="0"/>
              </a:rPr>
              <a:t>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44" name="Rectangle 28"/>
          <p:cNvSpPr>
            <a:spLocks noChangeArrowheads="1"/>
          </p:cNvSpPr>
          <p:nvPr/>
        </p:nvSpPr>
        <p:spPr bwMode="auto">
          <a:xfrm>
            <a:off x="0" y="1971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-52"/>
                <a:ea typeface="Calibri" charset="-52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0" y="3486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-52"/>
                <a:ea typeface="Calibri" charset="-52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0" y="500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-52"/>
                <a:ea typeface="Calibri" charset="-52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0" y="6515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-52"/>
                <a:ea typeface="Calibri" charset="-52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Рисунок 44" descr="Z:\! БУХ ГК\УК\судекс\7.JPG"/>
          <p:cNvPicPr/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51520" y="5373216"/>
            <a:ext cx="100811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9" name="Рисунок 11" descr="074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2411761" y="3933056"/>
            <a:ext cx="968552" cy="1366267"/>
          </a:xfrm>
          <a:prstGeom prst="rect">
            <a:avLst/>
          </a:prstGeom>
          <a:noFill/>
        </p:spPr>
      </p:pic>
      <p:pic>
        <p:nvPicPr>
          <p:cNvPr id="9257" name="Рисунок 8" descr="064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331641" y="2444595"/>
            <a:ext cx="1008112" cy="1414568"/>
          </a:xfrm>
          <a:prstGeom prst="rect">
            <a:avLst/>
          </a:prstGeom>
          <a:noFill/>
        </p:spPr>
      </p:pic>
      <p:pic>
        <p:nvPicPr>
          <p:cNvPr id="9256" name="Рисунок 5" descr="009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251520" y="2457138"/>
            <a:ext cx="1008112" cy="1403909"/>
          </a:xfrm>
          <a:prstGeom prst="rect">
            <a:avLst/>
          </a:prstGeom>
          <a:noFill/>
        </p:spPr>
      </p:pic>
      <p:pic>
        <p:nvPicPr>
          <p:cNvPr id="9255" name="Рисунок 7" descr="014.jp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5709802" y="3933056"/>
            <a:ext cx="914664" cy="1294259"/>
          </a:xfrm>
          <a:prstGeom prst="rect">
            <a:avLst/>
          </a:prstGeom>
          <a:noFill/>
        </p:spPr>
      </p:pic>
      <p:pic>
        <p:nvPicPr>
          <p:cNvPr id="9254" name="Рисунок 1" descr="15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2430523" y="2451346"/>
            <a:ext cx="989349" cy="1407818"/>
          </a:xfrm>
          <a:prstGeom prst="rect">
            <a:avLst/>
          </a:prstGeom>
          <a:noFill/>
        </p:spPr>
      </p:pic>
      <p:pic>
        <p:nvPicPr>
          <p:cNvPr id="9252" name="Рисунок 15" descr="078.jpg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4572000" y="3933056"/>
            <a:ext cx="970651" cy="1322834"/>
          </a:xfrm>
          <a:prstGeom prst="rect">
            <a:avLst/>
          </a:prstGeom>
          <a:noFill/>
        </p:spPr>
      </p:pic>
      <p:sp>
        <p:nvSpPr>
          <p:cNvPr id="9260" name="Rectangle 4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charset="-52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61" name="Rectangle 45"/>
          <p:cNvSpPr>
            <a:spLocks noChangeArrowheads="1"/>
          </p:cNvSpPr>
          <p:nvPr/>
        </p:nvSpPr>
        <p:spPr bwMode="auto">
          <a:xfrm>
            <a:off x="0" y="575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charset="-52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5" name="Рисунок 64" descr="Z:\! БУХ ГК\РЕГАЛИИ\+Павловская\1img424.jpg"/>
          <p:cNvPicPr/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3491880" y="3933056"/>
            <a:ext cx="100811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91" name="Picture 75" descr="аудакс сертификат 05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6777186" y="4005064"/>
            <a:ext cx="963166" cy="1273352"/>
          </a:xfrm>
          <a:prstGeom prst="rect">
            <a:avLst/>
          </a:prstGeom>
          <a:noFill/>
        </p:spPr>
      </p:pic>
      <p:pic>
        <p:nvPicPr>
          <p:cNvPr id="9290" name="Picture 74" descr="СУДЕКС конференция 10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1390914" y="3933056"/>
            <a:ext cx="948838" cy="1378075"/>
          </a:xfrm>
          <a:prstGeom prst="rect">
            <a:avLst/>
          </a:prstGeom>
          <a:noFill/>
        </p:spPr>
      </p:pic>
      <p:pic>
        <p:nvPicPr>
          <p:cNvPr id="9289" name="Picture 73" descr="Аудатекс%20представитель%2008"/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7812360" y="4004666"/>
            <a:ext cx="955069" cy="1296542"/>
          </a:xfrm>
          <a:prstGeom prst="rect">
            <a:avLst/>
          </a:prstGeom>
          <a:noFill/>
        </p:spPr>
      </p:pic>
      <p:pic>
        <p:nvPicPr>
          <p:cNvPr id="9284" name="Picture 68" descr="СУДЕКС семинар 04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51520" y="3933056"/>
            <a:ext cx="1012995" cy="1368153"/>
          </a:xfrm>
          <a:prstGeom prst="rect">
            <a:avLst/>
          </a:prstGeom>
          <a:noFill/>
        </p:spPr>
      </p:pic>
      <p:pic>
        <p:nvPicPr>
          <p:cNvPr id="9283" name="Picture 67" descr="PC-CRASH%2011"/>
          <p:cNvPicPr>
            <a:picLocks noChangeAspect="1" noChangeArrowheads="1"/>
          </p:cNvPicPr>
          <p:nvPr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1331640" y="5373216"/>
            <a:ext cx="1028685" cy="1440160"/>
          </a:xfrm>
          <a:prstGeom prst="rect">
            <a:avLst/>
          </a:prstGeom>
          <a:noFill/>
        </p:spPr>
      </p:pic>
      <p:pic>
        <p:nvPicPr>
          <p:cNvPr id="9270" name="Picture 54" descr="СУДЕКС Сертификат 04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251521" y="1196752"/>
            <a:ext cx="1512168" cy="1049290"/>
          </a:xfrm>
          <a:prstGeom prst="rect">
            <a:avLst/>
          </a:prstGeom>
          <a:noFill/>
        </p:spPr>
      </p:pic>
      <p:pic>
        <p:nvPicPr>
          <p:cNvPr id="9269" name="Picture 53" descr="МЕнеджер 01"/>
          <p:cNvPicPr>
            <a:picLocks noChangeAspect="1" noChangeArrowheads="1"/>
          </p:cNvPicPr>
          <p:nvPr/>
        </p:nvPicPr>
        <p:blipFill>
          <a:blip r:embed="rId23" cstate="screen"/>
          <a:srcRect/>
          <a:stretch>
            <a:fillRect/>
          </a:stretch>
        </p:blipFill>
        <p:spPr bwMode="auto">
          <a:xfrm>
            <a:off x="1979712" y="1196752"/>
            <a:ext cx="1547813" cy="1080120"/>
          </a:xfrm>
          <a:prstGeom prst="rect">
            <a:avLst/>
          </a:prstGeom>
          <a:noFill/>
        </p:spPr>
      </p:pic>
      <p:pic>
        <p:nvPicPr>
          <p:cNvPr id="9268" name="Picture 52" descr="Сертификат  ИЭУП 02"/>
          <p:cNvPicPr>
            <a:picLocks noChangeAspect="1" noChangeArrowheads="1"/>
          </p:cNvPicPr>
          <p:nvPr/>
        </p:nvPicPr>
        <p:blipFill>
          <a:blip r:embed="rId24" cstate="screen"/>
          <a:srcRect/>
          <a:stretch>
            <a:fillRect/>
          </a:stretch>
        </p:blipFill>
        <p:spPr bwMode="auto">
          <a:xfrm>
            <a:off x="3635896" y="1196752"/>
            <a:ext cx="1535723" cy="1080120"/>
          </a:xfrm>
          <a:prstGeom prst="rect">
            <a:avLst/>
          </a:prstGeom>
          <a:noFill/>
        </p:spPr>
      </p:pic>
      <p:pic>
        <p:nvPicPr>
          <p:cNvPr id="92" name="Picture 33" descr="236"/>
          <p:cNvPicPr>
            <a:picLocks noChangeAspect="1" noChangeArrowheads="1"/>
          </p:cNvPicPr>
          <p:nvPr/>
        </p:nvPicPr>
        <p:blipFill>
          <a:blip r:embed="rId25" cstate="screen"/>
          <a:srcRect/>
          <a:stretch>
            <a:fillRect/>
          </a:stretch>
        </p:blipFill>
        <p:spPr bwMode="auto">
          <a:xfrm>
            <a:off x="3491880" y="2492896"/>
            <a:ext cx="1025661" cy="135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34" descr="0001"/>
          <p:cNvPicPr>
            <a:picLocks noChangeAspect="1" noChangeArrowheads="1"/>
          </p:cNvPicPr>
          <p:nvPr/>
        </p:nvPicPr>
        <p:blipFill>
          <a:blip r:embed="rId26" cstate="screen"/>
          <a:srcRect/>
          <a:stretch>
            <a:fillRect/>
          </a:stretch>
        </p:blipFill>
        <p:spPr bwMode="auto">
          <a:xfrm>
            <a:off x="4644008" y="2492896"/>
            <a:ext cx="95175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Рисунок 74" descr="0001(3)"/>
          <p:cNvPicPr>
            <a:picLocks noChangeAspect="1" noChangeArrowheads="1"/>
          </p:cNvPicPr>
          <p:nvPr/>
        </p:nvPicPr>
        <p:blipFill>
          <a:blip r:embed="rId27" cstate="screen">
            <a:lum contrast="40000"/>
          </a:blip>
          <a:srcRect/>
          <a:stretch>
            <a:fillRect/>
          </a:stretch>
        </p:blipFill>
        <p:spPr bwMode="auto">
          <a:xfrm rot="5400000">
            <a:off x="5568276" y="920559"/>
            <a:ext cx="1080117" cy="1632509"/>
          </a:xfrm>
          <a:prstGeom prst="rect">
            <a:avLst/>
          </a:prstGeom>
          <a:noFill/>
        </p:spPr>
      </p:pic>
      <p:pic>
        <p:nvPicPr>
          <p:cNvPr id="95" name="Picture 1" descr="14587"/>
          <p:cNvPicPr>
            <a:picLocks noChangeAspect="1" noChangeArrowheads="1"/>
          </p:cNvPicPr>
          <p:nvPr/>
        </p:nvPicPr>
        <p:blipFill>
          <a:blip r:embed="rId28" cstate="screen">
            <a:lum contrast="40000"/>
          </a:blip>
          <a:srcRect/>
          <a:stretch>
            <a:fillRect/>
          </a:stretch>
        </p:blipFill>
        <p:spPr bwMode="auto">
          <a:xfrm>
            <a:off x="7020272" y="1196752"/>
            <a:ext cx="1728192" cy="1080120"/>
          </a:xfrm>
          <a:prstGeom prst="rect">
            <a:avLst/>
          </a:prstGeom>
          <a:noFill/>
        </p:spPr>
      </p:pic>
      <p:pic>
        <p:nvPicPr>
          <p:cNvPr id="96" name="Picture 10" descr="св-во НА СРО НОСЭ"/>
          <p:cNvPicPr>
            <a:picLocks noChangeAspect="1" noChangeArrowheads="1"/>
          </p:cNvPicPr>
          <p:nvPr/>
        </p:nvPicPr>
        <p:blipFill>
          <a:blip r:embed="rId29" cstate="screen">
            <a:lum bright="-20000" contrast="40000"/>
          </a:blip>
          <a:srcRect/>
          <a:stretch>
            <a:fillRect/>
          </a:stretch>
        </p:blipFill>
        <p:spPr bwMode="auto">
          <a:xfrm>
            <a:off x="6732240" y="2482012"/>
            <a:ext cx="1008112" cy="1369908"/>
          </a:xfrm>
          <a:prstGeom prst="rect">
            <a:avLst/>
          </a:prstGeom>
          <a:noFill/>
        </p:spPr>
      </p:pic>
      <p:pic>
        <p:nvPicPr>
          <p:cNvPr id="97" name="Picture 3" descr="исо"/>
          <p:cNvPicPr>
            <a:picLocks noChangeAspect="1" noChangeArrowheads="1"/>
          </p:cNvPicPr>
          <p:nvPr/>
        </p:nvPicPr>
        <p:blipFill>
          <a:blip r:embed="rId30" cstate="screen">
            <a:lum bright="-20000" contrast="40000"/>
          </a:blip>
          <a:srcRect/>
          <a:stretch>
            <a:fillRect/>
          </a:stretch>
        </p:blipFill>
        <p:spPr bwMode="auto">
          <a:xfrm>
            <a:off x="7812360" y="2492896"/>
            <a:ext cx="936104" cy="1368152"/>
          </a:xfrm>
          <a:prstGeom prst="rect">
            <a:avLst/>
          </a:prstGeom>
          <a:noFill/>
        </p:spPr>
      </p:pic>
      <p:pic>
        <p:nvPicPr>
          <p:cNvPr id="44" name="Picture 2" descr="C:\Users\manager_nekc\Downloads\png.pn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752"/>
            <a:ext cx="9144000" cy="56612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2976" y="214291"/>
            <a:ext cx="6858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КОМАНДА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Мы команда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" name="Рисунок 13" descr="V35gUj6-8PM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412776"/>
            <a:ext cx="3419872" cy="2564904"/>
          </a:xfrm>
          <a:prstGeom prst="rect">
            <a:avLst/>
          </a:prstGeom>
        </p:spPr>
      </p:pic>
      <p:pic>
        <p:nvPicPr>
          <p:cNvPr id="15" name="Picture 2" descr="C:\Users\manager_nekc\Downloads\pn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  <p:pic>
        <p:nvPicPr>
          <p:cNvPr id="1026" name="Picture 2" descr="C:\Users\manager_nekc\Downloads\pE8Jhm3Smk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112" y="1340767"/>
            <a:ext cx="3024336" cy="3069713"/>
          </a:xfrm>
          <a:prstGeom prst="rect">
            <a:avLst/>
          </a:prstGeom>
          <a:noFill/>
        </p:spPr>
      </p:pic>
      <p:pic>
        <p:nvPicPr>
          <p:cNvPr id="1027" name="Picture 3" descr="C:\Users\manager_nekc\Downloads\7351a281-4f4a-4b15-aae6-99a0b67a0e6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175250">
            <a:off x="1307008" y="3713412"/>
            <a:ext cx="2266332" cy="3035935"/>
          </a:xfrm>
          <a:prstGeom prst="rect">
            <a:avLst/>
          </a:prstGeom>
          <a:noFill/>
        </p:spPr>
      </p:pic>
      <p:pic>
        <p:nvPicPr>
          <p:cNvPr id="11" name="Рисунок 10" descr="IMG_5838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10478210">
            <a:off x="2387291" y="1432801"/>
            <a:ext cx="3637893" cy="2728421"/>
          </a:xfrm>
          <a:prstGeom prst="rect">
            <a:avLst/>
          </a:prstGeom>
        </p:spPr>
      </p:pic>
      <p:pic>
        <p:nvPicPr>
          <p:cNvPr id="1029" name="Picture 5" descr="https://sun9-77.userapi.com/impg/OJG8O-oOCYFawi_uJzZcRWHXxRDiiJ-G3-oGzg/y36EFcg5APM.jpg?size=828x552&amp;quality=95&amp;sign=6b70b6fbf0520cc086e92dd7036ff218&amp;type=albu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016" y="4005064"/>
            <a:ext cx="3780419" cy="252028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>
            <a:spLocks noGrp="1"/>
          </p:cNvSpPr>
          <p:nvPr>
            <p:ph type="ctrTitle"/>
          </p:nvPr>
        </p:nvSpPr>
        <p:spPr>
          <a:xfrm>
            <a:off x="2771800" y="1628800"/>
            <a:ext cx="5976664" cy="43204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1257300" marR="355600" lvl="0" indent="-76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2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2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АНО НЭКЦ «СУДЭКС»</a:t>
            </a:r>
            <a:r>
              <a:rPr lang="ru-RU" sz="2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2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2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b="1" dirty="0" smtClean="0">
                <a:latin typeface="Arial"/>
                <a:ea typeface="Arial"/>
                <a:cs typeface="Arial"/>
                <a:sym typeface="Arial"/>
              </a:rPr>
              <a:t>НАЦИОНАЛЬНЫЙ </a:t>
            </a:r>
            <a:r>
              <a:rPr lang="ru-RU" sz="1600" b="1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600" b="1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ru-RU" sz="1600" b="1" dirty="0" smtClean="0">
                <a:latin typeface="Arial"/>
                <a:ea typeface="Arial"/>
                <a:cs typeface="Arial"/>
                <a:sym typeface="Arial"/>
              </a:rPr>
              <a:t>ЭКСПЕРТНО-КРИМИНАЛИСТИЧЕСКИЙ </a:t>
            </a:r>
            <a:r>
              <a:rPr lang="ru-RU" sz="1600" b="1" dirty="0" smtClean="0">
                <a:latin typeface="Arial"/>
                <a:ea typeface="Arial"/>
                <a:cs typeface="Arial"/>
                <a:sym typeface="Arial"/>
              </a:rPr>
              <a:t>ЦЕНТР</a:t>
            </a:r>
            <a:br>
              <a:rPr lang="ru-RU" sz="1600" b="1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ru-RU" sz="1600" b="1" dirty="0" smtClean="0">
                <a:latin typeface="Arial"/>
                <a:ea typeface="Arial"/>
                <a:cs typeface="Arial"/>
                <a:sym typeface="Arial"/>
              </a:rPr>
              <a:t>«СУДЭКС»</a:t>
            </a:r>
            <a:r>
              <a:rPr lang="ru-RU" sz="1600" b="1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600" b="1" dirty="0" smtClean="0">
                <a:latin typeface="Arial"/>
                <a:ea typeface="Arial"/>
                <a:cs typeface="Arial"/>
                <a:sym typeface="Arial"/>
              </a:rPr>
            </a:br>
            <a:endParaRPr lang="ru-RU"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355600" lvl="0" indent="-762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 Адрес: 432071 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г. Ульяновск,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/>
            </a:r>
            <a:br>
              <a:rPr lang="ru-RU" sz="1600" b="0" i="0" u="none" strike="noStrike" cap="none" dirty="0" smtClean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</a:b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ул.Федерации, д.89а, офис </a:t>
            </a:r>
            <a:r>
              <a:rPr lang="ru-RU" sz="1600" dirty="0" smtClean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301</a:t>
            </a:r>
            <a:endParaRPr lang="ru-RU" sz="1600" b="0" i="0" u="none" strike="noStrike" cap="none" dirty="0">
              <a:solidFill>
                <a:schemeClr val="dk1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  <a:p>
            <a:pPr marL="1257300" marR="355600" lvl="0" indent="-76200" algn="l">
              <a:lnSpc>
                <a:spcPct val="115000"/>
              </a:lnSpc>
              <a:spcBef>
                <a:spcPts val="100"/>
              </a:spcBef>
              <a:buSzPct val="25000"/>
            </a:pP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	Бесплатный 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телефон:  8 800 775 19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80</a:t>
            </a:r>
            <a:endParaRPr lang="ru-RU" sz="1600" b="0" i="0" u="none" strike="noStrike" cap="none" dirty="0">
              <a:solidFill>
                <a:schemeClr val="dk1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  <a:p>
            <a:pPr marL="1257300" marR="355600" lvl="0" indent="-762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	Тел.:  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+7 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(9372)-</a:t>
            </a:r>
            <a:r>
              <a:rPr lang="ru-RU" sz="1600" b="1" i="0" u="none" strike="noStrike" cap="none" dirty="0" smtClean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75-73-45</a:t>
            </a:r>
            <a:endParaRPr lang="ru-RU" sz="1600" b="1" i="0" u="none" strike="noStrike" cap="none" dirty="0">
              <a:solidFill>
                <a:schemeClr val="dk1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  <a:p>
            <a:pPr marL="1257300" marR="355600" lvl="0" indent="-76200" algn="l">
              <a:lnSpc>
                <a:spcPct val="115000"/>
              </a:lnSpc>
              <a:spcBef>
                <a:spcPts val="100"/>
              </a:spcBef>
              <a:buSzPct val="25000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mail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sudex@rusnekc.ru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www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rusnekc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b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https://vk.com/rusnekc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https://web.telegram.org/k/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b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Контакты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Shape 175" descr="Z:\!ДПР\Маркетинг\Евгений\картинки\юр.на-сайт.jpg"/>
          <p:cNvPicPr preferRelativeResize="0"/>
          <p:nvPr/>
        </p:nvPicPr>
        <p:blipFill rotWithShape="1">
          <a:blip r:embed="rId5" cstate="screen">
            <a:alphaModFix/>
          </a:blip>
          <a:srcRect/>
          <a:stretch/>
        </p:blipFill>
        <p:spPr>
          <a:xfrm>
            <a:off x="467544" y="2492897"/>
            <a:ext cx="3528392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:\Users\manager_nekc\Downloads\pn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 descr="Картинки по запросу карта россии"/>
          <p:cNvPicPr preferRelativeResize="0"/>
          <p:nvPr/>
        </p:nvPicPr>
        <p:blipFill rotWithShape="1">
          <a:blip r:embed="rId3" cstate="screen">
            <a:alphaModFix/>
          </a:blip>
          <a:srcRect/>
          <a:stretch/>
        </p:blipFill>
        <p:spPr>
          <a:xfrm>
            <a:off x="139951" y="2542075"/>
            <a:ext cx="1330800" cy="6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1119649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36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Наши преимущества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1547675" y="1263499"/>
            <a:ext cx="7149600" cy="488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✓"/>
            </a:pPr>
            <a:r>
              <a:rPr lang="ru-RU" sz="1800" dirty="0">
                <a:latin typeface="Times New Roman"/>
                <a:ea typeface="Times New Roman"/>
                <a:cs typeface="Times New Roman"/>
                <a:sym typeface="Times New Roman"/>
              </a:rPr>
              <a:t>Наличие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единого номера </a:t>
            </a:r>
            <a:r>
              <a:rPr lang="ru-RU" sz="1800" dirty="0">
                <a:latin typeface="Times New Roman"/>
                <a:ea typeface="Times New Roman"/>
                <a:cs typeface="Times New Roman"/>
                <a:sym typeface="Times New Roman"/>
              </a:rPr>
              <a:t>телефона персонального менеджера позволит решить вопросы одним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звонком не только в судебной экспертизе, а также </a:t>
            </a:r>
            <a:r>
              <a:rPr lang="ru-RU" sz="1800" dirty="0"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оценочной, </a:t>
            </a:r>
            <a:r>
              <a:rPr lang="ru-RU" sz="1800" dirty="0">
                <a:latin typeface="Times New Roman"/>
                <a:ea typeface="Times New Roman"/>
                <a:cs typeface="Times New Roman"/>
                <a:sym typeface="Times New Roman"/>
              </a:rPr>
              <a:t>кадастровой, строительной,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инжиниринговой отраслях.</a:t>
            </a:r>
            <a:endParaRPr lang="ru-RU"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✓"/>
            </a:pPr>
            <a:r>
              <a:rPr lang="ru-RU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Мы оказываем наши услуги в 6 регионах России – Вам не потребуется ехать  в другой регион и искать в нем первоклассных </a:t>
            </a:r>
            <a:r>
              <a:rPr lang="ru-RU" sz="18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специалистов.</a:t>
            </a:r>
            <a:endParaRPr lang="ru-RU"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✓"/>
            </a:pPr>
            <a:r>
              <a:rPr lang="ru-RU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Наличие собственных лабораторий и оборудования – не потребуется искать посредников для выполнения работ, что сэкономит Ваши время и </a:t>
            </a:r>
            <a:r>
              <a:rPr lang="ru-RU" sz="18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деньги.</a:t>
            </a:r>
            <a:endParaRPr lang="ru-RU"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✓"/>
            </a:pPr>
            <a:r>
              <a:rPr lang="ru-RU" sz="1800" dirty="0">
                <a:latin typeface="Times New Roman"/>
                <a:ea typeface="Times New Roman"/>
                <a:cs typeface="Times New Roman"/>
                <a:sym typeface="Times New Roman"/>
              </a:rPr>
              <a:t>Наша деятельности в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различных </a:t>
            </a:r>
            <a:r>
              <a:rPr lang="ru-RU" sz="1800" dirty="0">
                <a:latin typeface="Times New Roman"/>
                <a:ea typeface="Times New Roman"/>
                <a:cs typeface="Times New Roman"/>
                <a:sym typeface="Times New Roman"/>
              </a:rPr>
              <a:t>отраслях позволяет получить уникальные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решения.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ru-RU" sz="1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>
              <a:lnSpc>
                <a:spcPct val="90000"/>
              </a:lnSpc>
              <a:spcBef>
                <a:spcPts val="360"/>
              </a:spcBef>
              <a:buFont typeface="Times New Roman"/>
              <a:buChar char="✓"/>
            </a:pP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Профессионализм и опыт сотрудников – гарантия качества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✓"/>
            </a:pPr>
            <a:endParaRPr lang="ru-RU"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indent="0" rtl="0">
              <a:lnSpc>
                <a:spcPct val="90000"/>
              </a:lnSpc>
              <a:spcBef>
                <a:spcPts val="360"/>
              </a:spcBef>
              <a:buClr>
                <a:schemeClr val="dk1"/>
              </a:buClr>
              <a:buSzPct val="100000"/>
              <a:buFont typeface="Times New Roman"/>
              <a:buChar char="✓"/>
            </a:pPr>
            <a:endParaRPr lang="en-US" sz="1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316417" y="6309320"/>
            <a:ext cx="370383" cy="3600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4</a:t>
            </a:fld>
            <a:endParaRPr lang="ru-RU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Shape 119" descr="Картинки по запросу строительная лаборатория"/>
          <p:cNvPicPr preferRelativeResize="0"/>
          <p:nvPr/>
        </p:nvPicPr>
        <p:blipFill rotWithShape="1">
          <a:blip r:embed="rId4" cstate="screen">
            <a:alphaModFix/>
          </a:blip>
          <a:srcRect/>
          <a:stretch/>
        </p:blipFill>
        <p:spPr>
          <a:xfrm>
            <a:off x="176444" y="3681108"/>
            <a:ext cx="1330800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5" cstate="screen">
            <a:alphaModFix/>
          </a:blip>
          <a:stretch>
            <a:fillRect/>
          </a:stretch>
        </p:blipFill>
        <p:spPr>
          <a:xfrm>
            <a:off x="148849" y="4695650"/>
            <a:ext cx="1386000" cy="9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6" cstate="screen">
            <a:alphaModFix/>
          </a:blip>
          <a:stretch>
            <a:fillRect/>
          </a:stretch>
        </p:blipFill>
        <p:spPr>
          <a:xfrm>
            <a:off x="139951" y="5770200"/>
            <a:ext cx="1330799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7" cstate="screen">
            <a:alphaModFix/>
          </a:blip>
          <a:stretch>
            <a:fillRect/>
          </a:stretch>
        </p:blipFill>
        <p:spPr>
          <a:xfrm>
            <a:off x="176451" y="1263501"/>
            <a:ext cx="1330799" cy="7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05"/>
          <p:cNvSpPr txBox="1">
            <a:spLocks/>
          </p:cNvSpPr>
          <p:nvPr/>
        </p:nvSpPr>
        <p:spPr>
          <a:xfrm>
            <a:off x="5004048" y="630932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Calibri"/>
              </a:rPr>
              <a:t>www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Calibri"/>
              </a:rPr>
              <a:t>.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Calibri"/>
              </a:rPr>
              <a:t>rusnekc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Calibri"/>
              </a:rPr>
              <a:t>.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Calibri"/>
              </a:rPr>
              <a:t>ru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Calibri"/>
              </a:rPr>
              <a:t>.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Рисунок 1" descr="Значок НЭКЦ"/>
          <p:cNvPicPr>
            <a:picLocks noChangeAspect="1" noChangeArrowheads="1"/>
          </p:cNvPicPr>
          <p:nvPr/>
        </p:nvPicPr>
        <p:blipFill>
          <a:blip r:embed="rId8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179512" y="117710"/>
            <a:ext cx="864096" cy="851172"/>
          </a:xfrm>
          <a:prstGeom prst="round2SameRect">
            <a:avLst/>
          </a:prstGeom>
          <a:noFill/>
        </p:spPr>
      </p:pic>
      <p:sp>
        <p:nvSpPr>
          <p:cNvPr id="18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Наши преимущества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" name="Picture 2" descr="C:\Users\manager_nekc\Downloads\png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36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Статусы</a:t>
            </a:r>
            <a:r>
              <a:rPr lang="ru-RU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1259633" y="1700809"/>
            <a:ext cx="7437511" cy="35283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924"/>
              <a:buFont typeface="Noto Sans Symbols"/>
              <a:buChar char="✓"/>
            </a:pPr>
            <a:r>
              <a:rPr lang="ru-RU" sz="1665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Соответствует  </a:t>
            </a:r>
            <a:r>
              <a:rPr lang="ru-RU" sz="1665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международному стандарту  ГОСТ Р ИСО 9001-2015 (ISO 9001:2015)</a:t>
            </a:r>
          </a:p>
          <a:p>
            <a:pPr marL="342900" marR="0" lvl="1" indent="-34290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665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1" indent="-34290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95924"/>
              <a:buFont typeface="Noto Sans Symbols"/>
              <a:buChar char="✓"/>
            </a:pPr>
            <a:r>
              <a:rPr lang="ru-RU" sz="1665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Является действительным членом палаты «Палата судебных </a:t>
            </a:r>
            <a:r>
              <a:rPr lang="ru-RU" sz="1665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экспертов</a:t>
            </a:r>
          </a:p>
          <a:p>
            <a:pPr marL="342900" marR="0" lvl="1" indent="-34290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95924"/>
              <a:buNone/>
            </a:pPr>
            <a:r>
              <a:rPr lang="ru-RU" sz="1665" dirty="0" smtClean="0"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r>
              <a:rPr lang="ru-RU" sz="1665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им</a:t>
            </a:r>
            <a:r>
              <a:rPr lang="ru-RU" sz="1665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Ю.Г. </a:t>
            </a:r>
            <a:r>
              <a:rPr lang="ru-RU" sz="1665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Корухова</a:t>
            </a:r>
            <a:r>
              <a:rPr lang="ru-RU" sz="1665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</a:p>
          <a:p>
            <a:pPr marL="342900" marR="0" lvl="1" indent="-34290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665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1" indent="-34290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95924"/>
              <a:buFont typeface="Noto Sans Symbols"/>
              <a:buChar char="✓"/>
            </a:pPr>
            <a:r>
              <a:rPr lang="ru-RU" sz="1665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Является официальным представителем в Ульяновской области НП СРО «Национальное объединение судебных экспертов» </a:t>
            </a:r>
          </a:p>
          <a:p>
            <a:pPr marL="342900" marR="0" lvl="1" indent="-34290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1665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95924"/>
              <a:buFont typeface="Noto Sans Symbols"/>
              <a:buChar char="✓"/>
            </a:pPr>
            <a:r>
              <a:rPr lang="ru-RU" sz="1665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Является действительным членом </a:t>
            </a:r>
            <a:r>
              <a:rPr lang="ru-RU" sz="1665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саморегулируемой</a:t>
            </a:r>
            <a:r>
              <a:rPr lang="ru-RU" sz="1665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организации «Союз  проектных организаций Стандарт –Проект</a:t>
            </a:r>
            <a:r>
              <a:rPr lang="ru-RU" sz="1665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lang="en-US" sz="1665" b="0" i="0" u="none" strike="noStrike" cap="none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95924"/>
              <a:buNone/>
            </a:pPr>
            <a:endParaRPr lang="ru-RU" sz="1665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95924"/>
              <a:buFont typeface="Noto Sans Symbols"/>
              <a:buChar char="✓"/>
            </a:pPr>
            <a:r>
              <a:rPr lang="ru-RU" sz="1665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Имеет  многочисленные допуски и аккредитации </a:t>
            </a:r>
            <a:r>
              <a:rPr lang="ru-RU" sz="1665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СРО, в т.ч. сертификаты соответствия судебных экспертов по направлениям деятельности</a:t>
            </a:r>
            <a:endParaRPr lang="ru-RU" sz="1665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5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Shape 132" descr="1 Сертификат РУС"/>
          <p:cNvPicPr preferRelativeResize="0"/>
          <p:nvPr/>
        </p:nvPicPr>
        <p:blipFill rotWithShape="1">
          <a:blip r:embed="rId3" cstate="screen">
            <a:alphaModFix/>
          </a:blip>
          <a:srcRect/>
          <a:stretch/>
        </p:blipFill>
        <p:spPr>
          <a:xfrm>
            <a:off x="395536" y="2564904"/>
            <a:ext cx="667404" cy="9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 descr="0001(3)"/>
          <p:cNvPicPr preferRelativeResize="0"/>
          <p:nvPr/>
        </p:nvPicPr>
        <p:blipFill rotWithShape="1">
          <a:blip r:embed="rId4" cstate="screen">
            <a:alphaModFix/>
          </a:blip>
          <a:srcRect/>
          <a:stretch/>
        </p:blipFill>
        <p:spPr>
          <a:xfrm rot="5400000">
            <a:off x="553026" y="4567656"/>
            <a:ext cx="621124" cy="9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 descr="0001"/>
          <p:cNvPicPr preferRelativeResize="0"/>
          <p:nvPr/>
        </p:nvPicPr>
        <p:blipFill rotWithShape="1">
          <a:blip r:embed="rId5" cstate="screen">
            <a:alphaModFix/>
          </a:blip>
          <a:srcRect/>
          <a:stretch/>
        </p:blipFill>
        <p:spPr>
          <a:xfrm>
            <a:off x="5500694" y="5481686"/>
            <a:ext cx="669599" cy="947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 descr="Св-во РОО"/>
          <p:cNvPicPr preferRelativeResize="0"/>
          <p:nvPr/>
        </p:nvPicPr>
        <p:blipFill rotWithShape="1">
          <a:blip r:embed="rId6" cstate="screen">
            <a:alphaModFix/>
          </a:blip>
          <a:srcRect/>
          <a:stretch/>
        </p:blipFill>
        <p:spPr>
          <a:xfrm>
            <a:off x="4714877" y="5500701"/>
            <a:ext cx="663955" cy="9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 descr="img9"/>
          <p:cNvPicPr preferRelativeResize="0"/>
          <p:nvPr/>
        </p:nvPicPr>
        <p:blipFill rotWithShape="1">
          <a:blip r:embed="rId7" cstate="screen">
            <a:alphaModFix/>
          </a:blip>
          <a:srcRect/>
          <a:stretch/>
        </p:blipFill>
        <p:spPr>
          <a:xfrm>
            <a:off x="7929586" y="5473108"/>
            <a:ext cx="669655" cy="95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 descr="http://nezavisimost-holding.ru/images/certificates-karusel/010.jpg"/>
          <p:cNvPicPr preferRelativeResize="0"/>
          <p:nvPr/>
        </p:nvPicPr>
        <p:blipFill rotWithShape="1">
          <a:blip r:embed="rId8" cstate="screen">
            <a:alphaModFix/>
          </a:blip>
          <a:srcRect/>
          <a:stretch/>
        </p:blipFill>
        <p:spPr>
          <a:xfrm>
            <a:off x="6357951" y="5471796"/>
            <a:ext cx="638399" cy="9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 descr="Z:\!ГК и бух\!ООО Независимость\Аккредитация\НП Союз менеджеров\Аккредитация в НП Союз менеджеров и антикризисных управляющих.jpeg"/>
          <p:cNvPicPr preferRelativeResize="0"/>
          <p:nvPr/>
        </p:nvPicPr>
        <p:blipFill rotWithShape="1">
          <a:blip r:embed="rId9" cstate="screen">
            <a:alphaModFix/>
          </a:blip>
          <a:srcRect/>
          <a:stretch/>
        </p:blipFill>
        <p:spPr>
          <a:xfrm>
            <a:off x="7143767" y="5471796"/>
            <a:ext cx="696236" cy="9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 descr="Z:\!ГК и бух\!ООО Независимость\Аккредитация\Росельхозбанк\аккредитация СБ.jpg"/>
          <p:cNvPicPr preferRelativeResize="0"/>
          <p:nvPr/>
        </p:nvPicPr>
        <p:blipFill rotWithShape="1">
          <a:blip r:embed="rId10" cstate="screen">
            <a:alphaModFix/>
          </a:blip>
          <a:srcRect/>
          <a:stretch/>
        </p:blipFill>
        <p:spPr>
          <a:xfrm>
            <a:off x="395536" y="3645024"/>
            <a:ext cx="666000" cy="96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 descr="Серт-т предст Ауд"/>
          <p:cNvPicPr preferRelativeResize="0"/>
          <p:nvPr/>
        </p:nvPicPr>
        <p:blipFill rotWithShape="1">
          <a:blip r:embed="rId11" cstate="screen">
            <a:alphaModFix/>
          </a:blip>
          <a:srcRect/>
          <a:stretch/>
        </p:blipFill>
        <p:spPr>
          <a:xfrm rot="5400000">
            <a:off x="3783423" y="5646338"/>
            <a:ext cx="960869" cy="66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 descr="Серт-т тренер Ауд"/>
          <p:cNvPicPr preferRelativeResize="0"/>
          <p:nvPr/>
        </p:nvPicPr>
        <p:blipFill rotWithShape="1">
          <a:blip r:embed="rId12" cstate="screen">
            <a:alphaModFix/>
          </a:blip>
          <a:srcRect/>
          <a:stretch/>
        </p:blipFill>
        <p:spPr>
          <a:xfrm rot="5400000">
            <a:off x="3000422" y="5643520"/>
            <a:ext cx="928577" cy="642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 descr="Z:\!ДПР\КИтай\1.JPG"/>
          <p:cNvPicPr preferRelativeResize="0"/>
          <p:nvPr/>
        </p:nvPicPr>
        <p:blipFill rotWithShape="1">
          <a:blip r:embed="rId13" cstate="screen">
            <a:alphaModFix/>
          </a:blip>
          <a:srcRect/>
          <a:stretch/>
        </p:blipFill>
        <p:spPr>
          <a:xfrm>
            <a:off x="2339752" y="5517233"/>
            <a:ext cx="642941" cy="92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 descr="Z:\!ДПР\КИтай\Снимок.JPG"/>
          <p:cNvPicPr preferRelativeResize="0"/>
          <p:nvPr/>
        </p:nvPicPr>
        <p:blipFill rotWithShape="1">
          <a:blip r:embed="rId14" cstate="screen">
            <a:alphaModFix/>
          </a:blip>
          <a:srcRect/>
          <a:stretch/>
        </p:blipFill>
        <p:spPr>
          <a:xfrm>
            <a:off x="1403649" y="5517233"/>
            <a:ext cx="673905" cy="95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 descr="Z:\!ДПР\КИтай\2016.07.20 Страх. полис Селекта.jpg"/>
          <p:cNvPicPr preferRelativeResize="0"/>
          <p:nvPr/>
        </p:nvPicPr>
        <p:blipFill rotWithShape="1">
          <a:blip r:embed="rId15" cstate="screen">
            <a:alphaModFix/>
          </a:blip>
          <a:srcRect/>
          <a:stretch/>
        </p:blipFill>
        <p:spPr>
          <a:xfrm>
            <a:off x="467544" y="5445225"/>
            <a:ext cx="642941" cy="90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118"/>
          <p:cNvPicPr preferRelativeResize="0"/>
          <p:nvPr/>
        </p:nvPicPr>
        <p:blipFill rotWithShape="1">
          <a:blip r:embed="rId16" cstate="screen">
            <a:alphaModFix/>
          </a:blip>
          <a:srcRect/>
          <a:stretch/>
        </p:blipFill>
        <p:spPr>
          <a:xfrm>
            <a:off x="395536" y="1340768"/>
            <a:ext cx="576000" cy="5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1" descr="Значок НЭКЦ"/>
          <p:cNvPicPr>
            <a:picLocks noChangeAspect="1" noChangeArrowheads="1"/>
          </p:cNvPicPr>
          <p:nvPr/>
        </p:nvPicPr>
        <p:blipFill>
          <a:blip r:embed="rId17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179512" y="117710"/>
            <a:ext cx="864096" cy="851172"/>
          </a:xfrm>
          <a:prstGeom prst="round2SameRect">
            <a:avLst/>
          </a:prstGeom>
          <a:noFill/>
        </p:spPr>
      </p:pic>
      <p:sp>
        <p:nvSpPr>
          <p:cNvPr id="24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Статусы</a:t>
            </a:r>
            <a:r>
              <a:rPr kumimoji="0" lang="ru-RU" sz="28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и допуски 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" name="Picture 2" descr="C:\Users\manager_nekc\Downloads\png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  <p:pic>
        <p:nvPicPr>
          <p:cNvPr id="4098" name="Picture 2" descr="X:\ЧЛЕНСТВО НЭКЦ\Свидетельство СУДЭКС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95536" y="1988840"/>
            <a:ext cx="666000" cy="46388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108851" y="64350"/>
            <a:ext cx="8910900" cy="1000200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36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Основные направления группы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467543" y="1268758"/>
            <a:ext cx="8229600" cy="43924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6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7" name="Shape 157"/>
          <p:cNvGraphicFramePr/>
          <p:nvPr/>
        </p:nvGraphicFramePr>
        <p:xfrm>
          <a:off x="2123728" y="1185393"/>
          <a:ext cx="7020272" cy="5683172"/>
        </p:xfrm>
        <a:graphic>
          <a:graphicData uri="http://schemas.openxmlformats.org/drawingml/2006/table">
            <a:tbl>
              <a:tblPr firstRow="1" bandRow="1">
                <a:noFill/>
                <a:tableStyleId>{022AF4E7-C53E-430B-9950-59FD7B07F3FE}</a:tableStyleId>
              </a:tblPr>
              <a:tblGrid>
                <a:gridCol w="3080479"/>
                <a:gridCol w="3939793"/>
              </a:tblGrid>
              <a:tr h="4765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8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Подразделение</a:t>
                      </a:r>
                      <a:endParaRPr lang="ru-RU"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8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Направление </a:t>
                      </a:r>
                      <a:r>
                        <a:rPr lang="ru-RU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деятельности</a:t>
                      </a:r>
                    </a:p>
                  </a:txBody>
                  <a:tcPr marL="91451" marR="91451" marT="45725" marB="45725"/>
                </a:tc>
              </a:tr>
              <a:tr h="105732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600" b="1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Лаборатория</a:t>
                      </a:r>
                      <a:r>
                        <a:rPr lang="ru-RU" sz="1600" b="1" u="none" strike="noStrike" cap="none" baseline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-RU" sz="1600" b="1" u="none" strike="noStrike" cap="none" baseline="0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автотехнических</a:t>
                      </a:r>
                      <a:r>
                        <a:rPr lang="ru-RU" sz="1600" b="1" u="none" strike="noStrike" cap="none" baseline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и комплексных технических экспертиз</a:t>
                      </a:r>
                      <a:endParaRPr lang="ru-RU" sz="1600" b="1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1" marR="91451" marT="45725" marB="45725" anchor="ctr">
                    <a:gradFill>
                      <a:gsLst>
                        <a:gs pos="0">
                          <a:srgbClr val="FFF6DB"/>
                        </a:gs>
                        <a:gs pos="100000">
                          <a:srgbClr val="FAD25C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Экспертизы обстоятельств ДТП,  состояния транспортного средства, дорожных условий,</a:t>
                      </a:r>
                    </a:p>
                    <a:p>
                      <a:pPr algn="just"/>
                      <a:r>
                        <a:rPr lang="ru-RU" sz="12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автооценочная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экспертиза, качества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ремонта, в т.ч. двигателей,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технологических линий на производствах и т.п.</a:t>
                      </a:r>
                      <a:endParaRPr lang="ru-RU" sz="1200" u="none" strike="noStrike" cap="none" dirty="0"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91451" marR="91451" marT="45725" marB="45725">
                    <a:gradFill>
                      <a:gsLst>
                        <a:gs pos="0">
                          <a:srgbClr val="FFF6DB"/>
                        </a:gs>
                        <a:gs pos="100000">
                          <a:srgbClr val="FAD25C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105732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600" b="1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Лаборатория</a:t>
                      </a:r>
                      <a:r>
                        <a:rPr lang="ru-RU" sz="1600" b="1" u="none" strike="noStrike" cap="none" baseline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строительно-технических и землеустроительных экспертиз</a:t>
                      </a:r>
                      <a:endParaRPr lang="ru-RU" sz="1600" b="1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1" marR="91451" marT="45725" marB="45725" anchor="ctr">
                    <a:gradFill>
                      <a:gsLst>
                        <a:gs pos="0">
                          <a:srgbClr val="DBD4EB"/>
                        </a:gs>
                        <a:gs pos="100000">
                          <a:srgbClr val="9180BB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Экспертиза проводится при возникновении каких-либо разногласий между застройщиком, подрядчиком, арендатором, арендодателем и клиентом.</a:t>
                      </a:r>
                      <a:r>
                        <a:rPr lang="ru-RU" sz="12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Инженерные обследования земли, объектов капитального строительства и</a:t>
                      </a:r>
                      <a:r>
                        <a:rPr lang="ru-RU" sz="1200" u="none" strike="noStrike" cap="none" baseline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т.п.</a:t>
                      </a:r>
                      <a:endParaRPr lang="ru-RU" sz="1200" u="none" strike="noStrike" cap="none" dirty="0"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91451" marR="91451" marT="45725" marB="45725">
                    <a:gradFill>
                      <a:gsLst>
                        <a:gs pos="0">
                          <a:srgbClr val="DBD4EB"/>
                        </a:gs>
                        <a:gs pos="100000">
                          <a:srgbClr val="9180BB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117816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600" b="1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Лаборатория криминалистических  и комплексных </a:t>
                      </a:r>
                      <a:r>
                        <a:rPr lang="ru-RU" sz="1600" b="1" u="none" strike="noStrike" cap="none" baseline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экспертиз</a:t>
                      </a:r>
                      <a:endParaRPr lang="ru-RU" sz="1600" b="1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1" marR="91451" marT="45725" marB="45725" anchor="ctr"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Экспертизы направлены на подтверждения тех или иных фактов, проверенных криминалистическими способами. При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производстве криминалистической экспертизы исследуют следы –улики, оставляемые людьми с вещами, для решения идентификационных, диагностических, или ситуационных задач.</a:t>
                      </a:r>
                      <a:endParaRPr lang="ru-RU" sz="1200" u="none" strike="noStrike" cap="none" dirty="0"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91451" marR="91451" marT="45725" marB="45725">
                    <a:gradFill>
                      <a:gsLst>
                        <a:gs pos="0">
                          <a:srgbClr val="DFE9FB"/>
                        </a:gs>
                        <a:gs pos="100000">
                          <a:srgbClr val="6E9BE7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190318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600" b="1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Лаборатория товароведческих и финансово-экономических</a:t>
                      </a:r>
                      <a:r>
                        <a:rPr lang="ru-RU" sz="1600" b="1" u="none" strike="noStrike" cap="none" baseline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экспертиз</a:t>
                      </a:r>
                      <a:endParaRPr lang="ru-RU" sz="1600" b="1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1" marR="91451" marT="45725" marB="45725" anchor="ctr">
                    <a:gradFill>
                      <a:gsLst>
                        <a:gs pos="0">
                          <a:srgbClr val="DCECD5"/>
                        </a:gs>
                        <a:gs pos="100000">
                          <a:srgbClr val="93BC81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Экспертизы проводятся в случае возникновения разногласий между продавцом,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 поставщиком или производителем товара и его покупателем относительно качества, подлинности, происхождения и иных характеристик товара.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Arial"/>
                        </a:rPr>
                        <a:t>Проводятся при расследовании преступлений, связанных с экономической деятельностью, в т.ч. когда возникают обоснованные подозрения ухода от налогообложения, либо схемы минимизации налоговых обязательств.</a:t>
                      </a:r>
                      <a:endParaRPr lang="ru-RU" sz="1200" u="none" strike="noStrike" cap="none" dirty="0"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91451" marR="91451" marT="45725" marB="45725">
                    <a:gradFill>
                      <a:gsLst>
                        <a:gs pos="0">
                          <a:srgbClr val="DCECD5"/>
                        </a:gs>
                        <a:gs pos="100000">
                          <a:srgbClr val="93BC81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5" name="Shape 177" descr="Z:\!ДПР\Маркетинг\Евгений\картинки\11111111.png"/>
          <p:cNvPicPr preferRelativeResize="0"/>
          <p:nvPr/>
        </p:nvPicPr>
        <p:blipFill rotWithShape="1">
          <a:blip r:embed="rId3" cstate="screen">
            <a:alphaModFix/>
          </a:blip>
          <a:srcRect/>
          <a:stretch/>
        </p:blipFill>
        <p:spPr>
          <a:xfrm>
            <a:off x="0" y="5445224"/>
            <a:ext cx="1979712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365" descr="Картинки по запросу товароведческая экспертиза"/>
          <p:cNvPicPr preferRelativeResize="0"/>
          <p:nvPr/>
        </p:nvPicPr>
        <p:blipFill rotWithShape="1">
          <a:blip r:embed="rId4" cstate="screen">
            <a:alphaModFix/>
          </a:blip>
          <a:srcRect/>
          <a:stretch/>
        </p:blipFill>
        <p:spPr>
          <a:xfrm>
            <a:off x="0" y="4077072"/>
            <a:ext cx="2051720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351"/>
          <p:cNvPicPr preferRelativeResize="0"/>
          <p:nvPr/>
        </p:nvPicPr>
        <p:blipFill>
          <a:blip r:embed="rId5" cstate="screen">
            <a:alphaModFix/>
          </a:blip>
          <a:stretch>
            <a:fillRect/>
          </a:stretch>
        </p:blipFill>
        <p:spPr>
          <a:xfrm>
            <a:off x="0" y="2708920"/>
            <a:ext cx="2051720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C:\Users\Lena\Desktop\gecu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1412776"/>
            <a:ext cx="2045877" cy="1296144"/>
          </a:xfrm>
          <a:prstGeom prst="rect">
            <a:avLst/>
          </a:prstGeom>
          <a:noFill/>
        </p:spPr>
      </p:pic>
      <p:pic>
        <p:nvPicPr>
          <p:cNvPr id="21" name="Рисунок 1" descr="Значок НЭКЦ"/>
          <p:cNvPicPr>
            <a:picLocks noChangeAspect="1" noChangeArrowheads="1"/>
          </p:cNvPicPr>
          <p:nvPr/>
        </p:nvPicPr>
        <p:blipFill>
          <a:blip r:embed="rId7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179512" y="117710"/>
            <a:ext cx="864096" cy="851172"/>
          </a:xfrm>
          <a:prstGeom prst="round2SameRect">
            <a:avLst/>
          </a:prstGeom>
          <a:noFill/>
        </p:spPr>
      </p:pic>
      <p:sp>
        <p:nvSpPr>
          <p:cNvPr id="22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Основные направления 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Picture 2" descr="C:\Users\manager_nekc\Downloads\png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title"/>
          </p:nvPr>
        </p:nvSpPr>
        <p:spPr>
          <a:xfrm>
            <a:off x="87475" y="87476"/>
            <a:ext cx="8974800" cy="965261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2800" b="0" i="0" u="none" strike="noStrike" cap="none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Перечень родов (видов) судебных  экспертиз,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2800" b="0" i="0" u="none" strike="noStrike" cap="none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выполняемых  экспертами компани</a:t>
            </a:r>
            <a:r>
              <a:rPr lang="ru-RU" sz="2400" b="0" i="0" u="none" strike="noStrike" cap="none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</a:t>
            </a:r>
            <a:endParaRPr lang="ru-RU" sz="2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3568" y="1268760"/>
            <a:ext cx="8280920" cy="49685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393700" lvl="0" indent="35560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ru-RU" sz="15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“ </a:t>
            </a:r>
            <a:r>
              <a:rPr lang="ru-RU" sz="15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Уникальная</a:t>
            </a:r>
            <a:r>
              <a:rPr lang="ru-RU" sz="1500" b="1" u="sng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5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команда обладающая 33 специальностями по всем родам экспертизы</a:t>
            </a:r>
          </a:p>
          <a:p>
            <a:pPr marL="0" marR="393700" lvl="0" indent="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Компания  АНО НЭКЦ «СУДЭКС»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является действительным членом НП «Палаты судебных экспертов»  (номер в реестре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</a:p>
          <a:p>
            <a:pPr marL="0" marR="393700" lvl="0" indent="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№9106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 </a:t>
            </a:r>
            <a:endParaRPr lang="ru-RU" sz="1100" b="0" i="0" u="none" strike="noStrike" cap="none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93700" lvl="0" indent="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1" i="1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Сотрудники </a:t>
            </a:r>
            <a:r>
              <a:rPr lang="ru-RU" sz="11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компании </a:t>
            </a:r>
            <a:r>
              <a:rPr lang="ru-RU" sz="1100" b="1" i="1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сертифицированы </a:t>
            </a:r>
            <a:r>
              <a:rPr lang="ru-RU" sz="11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системе добровольной сертификации негосударственных судебных </a:t>
            </a:r>
            <a:endParaRPr lang="ru-RU" sz="1100" b="1" i="1" u="none" strike="noStrike" cap="none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93700" lvl="0" indent="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1" i="1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экспертов </a:t>
            </a:r>
            <a:r>
              <a:rPr lang="ru-RU" sz="11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(РОСС RU.И597.04 НЯ00)  НП «СУДЭКС» - РФЦСЭ при Министерстве юстиции Российской Федерации</a:t>
            </a:r>
            <a:r>
              <a:rPr lang="ru-RU" sz="1100" b="1" i="1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ru-RU" sz="1100" b="1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1.1.   Исследование почерка и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подписей.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2.1.   Исследование письменной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речи.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3.1.   Исследование реквизитов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документов.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3.2.   Исследование материалов документов.</a:t>
            </a: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6.1.  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Исследование следов человека (2 записи в реестре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6.2.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Исследование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следов орудий, инструментов, механизмов, транспортных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средств.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8.3.   Исследование холодного и метательного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оружия.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10.1. Исследование волокнистых  материалов и изделий из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них.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10.3. Исследование нефтепродуктов и горюче-смазочных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материалов.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10.6. Исследование изделий из стекла и керамики, минералов,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силикатных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строительных 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материалов.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10.8. Исследование изделий из резин, пластмасс и других полимерных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материалов.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13.1. Исследование обстоятельств дорожно-транспортного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происшествия.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13.2. Исследование технического состояния транспортных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средств.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13.3. Исследование следов на транспортных средствах и месте дорожно-транспортного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происшествия (транспортно-      </a:t>
            </a: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1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трасологическая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диагностика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13.4. Исследование транспортных средств в целях определения стоимости восстановительного  ремонта и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оценки.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13.5. Исследование технического состояния дороги, дорожных условий на месте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ДТП.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14.1. Исследование технологических, технических, организационных и иных причин, условий  возникновения,  	</a:t>
            </a:r>
          </a:p>
          <a:p>
            <a:pPr marL="0" marR="33020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характера протекания пожара и его последствий.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Shape 377"/>
          <p:cNvSpPr txBox="1">
            <a:spLocks noGrp="1"/>
          </p:cNvSpPr>
          <p:nvPr>
            <p:ph type="sldNum" idx="12"/>
          </p:nvPr>
        </p:nvSpPr>
        <p:spPr>
          <a:xfrm>
            <a:off x="6553202" y="6356351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7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Shape 428" descr="bigstock__d_red_exclamation_mark_on_whi_18984152-1.jpg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214281" y="1285861"/>
            <a:ext cx="500067" cy="71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1" descr="Значок НЭКЦ"/>
          <p:cNvPicPr>
            <a:picLocks noChangeAspect="1" noChangeArrowheads="1"/>
          </p:cNvPicPr>
          <p:nvPr/>
        </p:nvPicPr>
        <p:blipFill>
          <a:blip r:embed="rId4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179512" y="117710"/>
            <a:ext cx="864096" cy="851172"/>
          </a:xfrm>
          <a:prstGeom prst="round2SameRect">
            <a:avLst/>
          </a:prstGeom>
          <a:noFill/>
        </p:spPr>
      </p:pic>
      <p:sp>
        <p:nvSpPr>
          <p:cNvPr id="10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Перечень родов (видов)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судебных экспертиз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" name="Picture 2" descr="C:\Users\manager_nekc\Downloads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title"/>
          </p:nvPr>
        </p:nvSpPr>
        <p:spPr>
          <a:xfrm>
            <a:off x="104975" y="1"/>
            <a:ext cx="8922300" cy="1052736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Перечень родов (видов) судебных  экспертиз,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выполняемых  экспертами компании</a:t>
            </a:r>
          </a:p>
        </p:txBody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467545" y="1268761"/>
            <a:ext cx="8424935" cy="50405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15.1. Исследование технических и организационных причин, условий возникновения, характера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протекания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взрыва и его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последствий.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16.1. Исследование строительных объектов и территории, функционально связанной с ними, в том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числе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целью проведения их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оценки.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16.2. Исследование обстоятельств несчастного случая в строительстве с целью установления его причин, условий и механизма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</a:p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также круга лиц, в чьи обязанности входило обеспечение безопасных условий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труда.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16.3. Исследование домовладения с целью установления возможности их реального раздела между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собственниками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соответствии с условиями, заданными судом; разработка вариантов  указанного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раздела.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16.4. Исследование проектной документации, строительных объектов в целях установления их соответствия требованиям специальных правил.</a:t>
            </a:r>
          </a:p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16.5. Исследование строительных объектов,  инженерных систем, оборудования и  коммуникаций  с  целью установления объема, качества и стоимости  выполненных работ, использованных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материалов.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16.6. Исследование помещений жилых, административных, промышленных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иных зданий, поврежденных заливом (пожаром) с целью определения стоимости их восстановительного 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ремонта.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17.1. Исследование записей бух. учета с целью установления наличия или отсутствия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них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искаженных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данных.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18.1. Исследование показателей фин. состояния и финансово-экономической деятельности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хозяйствующего субъекта.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19.1. Исследование промышленных (непродовольственных) товаров, в том числе с целью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проведения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их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оценки.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19.3. Исследование транспортных средств, в том числе с целью проведения их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оценки.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21.1. Исследование информационных компьютерных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средств.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23.1. Исследование маркировочных обозначений на изделиях из металлов, полимерных и иных 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материалов.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25.1. Исследование радиоэлектронных, электротехнических, электромеханических устройств  бытового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назначения.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26.1. Исследование продуктов речевой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деятельности.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marR="330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27.1. Исследование объектов землеустройства, в том числе с определением их границ на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местности.</a:t>
            </a:r>
            <a:endParaRPr lang="ru-RU" sz="1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Shape 388"/>
          <p:cNvSpPr txBox="1">
            <a:spLocks noGrp="1"/>
          </p:cNvSpPr>
          <p:nvPr>
            <p:ph type="sldNum" idx="12"/>
          </p:nvPr>
        </p:nvSpPr>
        <p:spPr>
          <a:xfrm>
            <a:off x="6553202" y="6356351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8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1" descr="Значок НЭКЦ"/>
          <p:cNvPicPr>
            <a:picLocks noChangeAspect="1" noChangeArrowheads="1"/>
          </p:cNvPicPr>
          <p:nvPr/>
        </p:nvPicPr>
        <p:blipFill>
          <a:blip r:embed="rId3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179512" y="117710"/>
            <a:ext cx="864096" cy="851172"/>
          </a:xfrm>
          <a:prstGeom prst="round2SameRect">
            <a:avLst/>
          </a:prstGeom>
          <a:noFill/>
        </p:spPr>
      </p:pic>
      <p:sp>
        <p:nvSpPr>
          <p:cNvPr id="9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Перечень родов (видов)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ru-RU" sz="2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судебных экспертиз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" name="Picture 2" descr="C:\Users\manager_nekc\Downloads\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6553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9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2339752" y="1556792"/>
            <a:ext cx="6804248" cy="28803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ru-RU" sz="1000" b="1" i="1" dirty="0" smtClean="0">
                <a:latin typeface="+mn-lt"/>
              </a:rPr>
              <a:t>Сертифицированный судебный эксперт, инженер-проектировщик 1 категории:</a:t>
            </a:r>
          </a:p>
          <a:p>
            <a:pPr lvl="0"/>
            <a:r>
              <a:rPr lang="ru-RU" sz="1000" i="1" dirty="0" smtClean="0">
                <a:latin typeface="+mn-lt"/>
                <a:cs typeface="Times New Roman" pitchFamily="18" charset="0"/>
              </a:rPr>
              <a:t>16.1 «Исследование строительных объектов и территорий, функционально связанной с ними с целью определения их стоимости».</a:t>
            </a:r>
          </a:p>
          <a:p>
            <a:r>
              <a:rPr lang="ru-RU" sz="1000" i="1" dirty="0" smtClean="0">
                <a:latin typeface="+mn-lt"/>
                <a:cs typeface="Times New Roman" pitchFamily="18" charset="0"/>
              </a:rPr>
              <a:t>16.2 «Исследования обстоятельств несчастного случая в строительстве с целью установления его причин, условий и механизма, а также круга лиц, в чьи обязанности входило обеспечение безопасных условий труда».</a:t>
            </a:r>
          </a:p>
          <a:p>
            <a:r>
              <a:rPr lang="ru-RU" sz="1000" i="1" dirty="0" smtClean="0">
                <a:latin typeface="+mn-lt"/>
                <a:cs typeface="Times New Roman" pitchFamily="18" charset="0"/>
              </a:rPr>
              <a:t> 16.3 «Исследование домовладений с целью установления возможности их реального раздела между собственниками в соответствии с условиями, заданными судом; разработка вариантов указанного раздела».</a:t>
            </a:r>
          </a:p>
          <a:p>
            <a:r>
              <a:rPr lang="ru-RU" sz="1000" i="1" dirty="0" smtClean="0">
                <a:latin typeface="+mn-lt"/>
                <a:cs typeface="Times New Roman" pitchFamily="18" charset="0"/>
              </a:rPr>
              <a:t> 16.4 «Исследование проектной документации, строительных объектов в целях установления их соответствия требованиям специальных правил. Определение технического состояния, причин, условий, обстоятельств и механизма разрушения строительных объектов, частичной или полной утраты ими своих функциональных, эксплуатационных, эстетических и других свойств».</a:t>
            </a:r>
          </a:p>
          <a:p>
            <a:r>
              <a:rPr lang="ru-RU" sz="1000" i="1" dirty="0" smtClean="0">
                <a:latin typeface="+mn-lt"/>
                <a:cs typeface="Times New Roman" pitchFamily="18" charset="0"/>
              </a:rPr>
              <a:t>16.5 «Исследование строительных объектов, их отдельных фрагментов, инженерных систем, оборудования и коммуникаций с целью установление объема, качества и стоимости выполненных работ, использованных материалов и изделий».</a:t>
            </a:r>
          </a:p>
          <a:p>
            <a:r>
              <a:rPr lang="ru-RU" sz="1000" i="1" dirty="0" smtClean="0">
                <a:latin typeface="+mn-lt"/>
                <a:cs typeface="Times New Roman" pitchFamily="18" charset="0"/>
              </a:rPr>
              <a:t>16.6 «Исследование помещений жилых, административных, промышленных и иных зданий, поврежденных заливом (пожаром) с целью определения стоимости их восстановительного ремонта».</a:t>
            </a:r>
            <a:endParaRPr lang="ru-RU" sz="1000" i="1" dirty="0">
              <a:latin typeface="+mn-lt"/>
              <a:cs typeface="Times New Roman" pitchFamily="18" charset="0"/>
            </a:endParaRPr>
          </a:p>
        </p:txBody>
      </p:sp>
      <p:sp>
        <p:nvSpPr>
          <p:cNvPr id="25" name="Заголовок 24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196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6" name="Shape 100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gradFill>
            <a:gsLst>
              <a:gs pos="0">
                <a:srgbClr val="2C68B2"/>
              </a:gs>
              <a:gs pos="100000">
                <a:srgbClr val="162B4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Лаборатория строительно-технических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ru-RU" sz="2800" noProof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землеустроительных экспертиз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Shape 172"/>
          <p:cNvSpPr txBox="1"/>
          <p:nvPr/>
        </p:nvSpPr>
        <p:spPr>
          <a:xfrm>
            <a:off x="2339752" y="1196752"/>
            <a:ext cx="6804248" cy="3600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/>
            <a:r>
              <a:rPr lang="ru-RU" b="1" dirty="0" smtClean="0"/>
              <a:t>Руководитель лаборатории</a:t>
            </a:r>
          </a:p>
        </p:txBody>
      </p:sp>
      <p:sp>
        <p:nvSpPr>
          <p:cNvPr id="29" name="Shape 172"/>
          <p:cNvSpPr txBox="1"/>
          <p:nvPr/>
        </p:nvSpPr>
        <p:spPr>
          <a:xfrm>
            <a:off x="4788024" y="4437112"/>
            <a:ext cx="4139952" cy="2420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Квалификационное удостоверение №001-58736 по методу теплового контроля 2 уровня, выдано ФГАУ «НУЦСК при МГТУ им. Н.Э. Баумана;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Удостоверение №001-58736 о проверки знаний правил безопасности и федеральных норм и правил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Ростехнадзора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России «Правила устройства электроустановок», 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Член национального реестра специалистов НОПРИЗ (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рег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номер П-086346 от 28.09.2018), </a:t>
            </a: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Аудитор СМК Сертификат 2016 г. «Разработка и внедрение системы менеджмента качества организации в соответствие с требованиями стандарта ГОСТ Р ИСО 9011-2015 (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ISO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9011:2015)»;</a:t>
            </a:r>
          </a:p>
          <a:p>
            <a:endParaRPr lang="en-US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работы, в т.ч. экспертной, с 2002 г.</a:t>
            </a:r>
          </a:p>
        </p:txBody>
      </p:sp>
      <p:sp>
        <p:nvSpPr>
          <p:cNvPr id="30" name="Shape 172"/>
          <p:cNvSpPr txBox="1"/>
          <p:nvPr/>
        </p:nvSpPr>
        <p:spPr>
          <a:xfrm>
            <a:off x="0" y="4437112"/>
            <a:ext cx="4860032" cy="2420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ru-RU" sz="1000" b="1" dirty="0" smtClean="0"/>
              <a:t>Образование:</a:t>
            </a:r>
            <a:r>
              <a:rPr lang="ru-RU" sz="1000" dirty="0" smtClean="0"/>
              <a:t> 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1997-2002 гг. «Ульяновский государственный технический институт», специальность: «Теплогазоснабжения и вентиляция».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Удостоверение о краткосрочном повышении квалификации от ФГБОУ ВПО «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УлГТУ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 учебно-исследовательский центр «ИРАС» по программе «Ценообразование и сметное нормирование в строительстве»; 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Удостоверение о повышении квалификации №772405111019 от 29 ноября 2017 года, выдан ООО «Институт профессионального образования» по программе «Промышленное и гражданское строительство»;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Удостоверение о повышении квалификации №58736-2018 от 24.08.2018 по программе «Неразрушающие методы контроля металлов и сварных соединений (тепловой метод контроля)”, выдано ФГАУ «НУЦСК при МГТУ им. Н.Э. Баумана;</a:t>
            </a:r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200" dirty="0" smtClean="0"/>
          </a:p>
          <a:p>
            <a:endParaRPr lang="ru-RU" sz="1200" dirty="0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2411760" y="1556792"/>
            <a:ext cx="6732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0" y="443711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DSC_2884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196752"/>
            <a:ext cx="241176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0" y="3789040"/>
            <a:ext cx="22860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Андриянова </a:t>
            </a:r>
            <a:endParaRPr lang="ru-RU" dirty="0" smtClean="0"/>
          </a:p>
          <a:p>
            <a:pPr algn="ctr"/>
            <a:r>
              <a:rPr lang="ru-RU" b="1" dirty="0" smtClean="0"/>
              <a:t>Светлана Юрьевна</a:t>
            </a:r>
          </a:p>
          <a:p>
            <a:pPr algn="ctr"/>
            <a:r>
              <a:rPr lang="ru-RU" sz="1100" b="1" dirty="0" smtClean="0"/>
              <a:t>+7(9372) 75-</a:t>
            </a:r>
            <a:r>
              <a:rPr lang="en-US" sz="1100" b="1" dirty="0" smtClean="0"/>
              <a:t>73</a:t>
            </a:r>
            <a:r>
              <a:rPr lang="ru-RU" sz="1100" b="1" dirty="0" smtClean="0"/>
              <a:t>-</a:t>
            </a:r>
            <a:r>
              <a:rPr lang="en-US" sz="1100" b="1" dirty="0" smtClean="0"/>
              <a:t>45</a:t>
            </a:r>
            <a:endParaRPr lang="ru-RU" sz="1100" b="1" dirty="0" smtClean="0"/>
          </a:p>
          <a:p>
            <a:pPr algn="ctr"/>
            <a:endParaRPr lang="ru-RU" dirty="0" smtClean="0"/>
          </a:p>
        </p:txBody>
      </p:sp>
      <p:pic>
        <p:nvPicPr>
          <p:cNvPr id="15" name="Picture 2" descr="C:\Users\manager_nekc\Downloads\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77" y="80034"/>
            <a:ext cx="969031" cy="10770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10095</TotalTime>
  <Words>3735</Words>
  <Application>Microsoft Office PowerPoint</Application>
  <PresentationFormat>Экран (4:3)</PresentationFormat>
  <Paragraphs>602</Paragraphs>
  <Slides>38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Times New Roman</vt:lpstr>
      <vt:lpstr>Calibri</vt:lpstr>
      <vt:lpstr>Arial Black</vt:lpstr>
      <vt:lpstr>Noto Sans Symbols</vt:lpstr>
      <vt:lpstr>Wingdings</vt:lpstr>
      <vt:lpstr>Тема Office</vt:lpstr>
      <vt:lpstr>Слайд 1</vt:lpstr>
      <vt:lpstr>О компании</vt:lpstr>
      <vt:lpstr>О компании</vt:lpstr>
      <vt:lpstr>Наши преимущества</vt:lpstr>
      <vt:lpstr>Статусы </vt:lpstr>
      <vt:lpstr>Основные направления группы</vt:lpstr>
      <vt:lpstr>Перечень родов (видов) судебных  экспертиз,  выполняемых  экспертами компании</vt:lpstr>
      <vt:lpstr>Перечень родов (видов) судебных  экспертиз,  выполняемых  экспертами компании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 </vt:lpstr>
      <vt:lpstr>Слайд 36</vt:lpstr>
      <vt:lpstr>Слайд 37</vt:lpstr>
      <vt:lpstr> АНО НЭКЦ «СУДЭКС»  НАЦИОНАЛЬНЫЙ  ЭКСПЕРТНО-КРИМИНАЛИСТИЧЕСКИЙ ЦЕНТР «СУДЭКС»    Адрес: 432071 г. Ульяновск,  ул.Федерации, д.89а, офис 301  Бесплатный телефон:  8 800 775 19 80  Тел.:  +7  (9372)-75-73-45  e-mail: sudex@rusnekc.ru www. rusnekc.ru  https://vk.com/rusnekc https://web.telegram.org/k/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</dc:creator>
  <cp:lastModifiedBy>manager_nekc</cp:lastModifiedBy>
  <cp:revision>336</cp:revision>
  <dcterms:modified xsi:type="dcterms:W3CDTF">2022-07-04T12:31:17Z</dcterms:modified>
</cp:coreProperties>
</file>